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8" r:id="rId3"/>
    <p:sldId id="266" r:id="rId4"/>
    <p:sldId id="267" r:id="rId5"/>
    <p:sldId id="260" r:id="rId6"/>
    <p:sldId id="259" r:id="rId7"/>
    <p:sldId id="261" r:id="rId8"/>
    <p:sldId id="268" r:id="rId9"/>
    <p:sldId id="262" r:id="rId10"/>
    <p:sldId id="263" r:id="rId11"/>
    <p:sldId id="264" r:id="rId12"/>
    <p:sldId id="265" r:id="rId13"/>
    <p:sldId id="269" r:id="rId14"/>
    <p:sldId id="270" r:id="rId15"/>
    <p:sldId id="271" r:id="rId16"/>
    <p:sldId id="272" r:id="rId17"/>
    <p:sldId id="273" r:id="rId18"/>
    <p:sldId id="278" r:id="rId19"/>
    <p:sldId id="279" r:id="rId20"/>
    <p:sldId id="280" r:id="rId21"/>
    <p:sldId id="281" r:id="rId22"/>
    <p:sldId id="282" r:id="rId23"/>
    <p:sldId id="276" r:id="rId24"/>
    <p:sldId id="275" r:id="rId25"/>
    <p:sldId id="277" r:id="rId26"/>
    <p:sldId id="274" r:id="rId27"/>
    <p:sldId id="25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0"/>
    <p:restoredTop sz="90150"/>
  </p:normalViewPr>
  <p:slideViewPr>
    <p:cSldViewPr snapToGrid="0" snapToObjects="1">
      <p:cViewPr varScale="1">
        <p:scale>
          <a:sx n="84" d="100"/>
          <a:sy n="84" d="100"/>
        </p:scale>
        <p:origin x="200" y="1088"/>
      </p:cViewPr>
      <p:guideLst/>
    </p:cSldViewPr>
  </p:slideViewPr>
  <p:notesTextViewPr>
    <p:cViewPr>
      <p:scale>
        <a:sx n="1" d="1"/>
        <a:sy n="1" d="1"/>
      </p:scale>
      <p:origin x="0" y="-528"/>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69A94-A409-BB45-8251-F8A4123BF000}" type="datetimeFigureOut">
              <a:rPr lang="en-US" smtClean="0"/>
              <a:t>10/11/16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6F2C4B-3B40-0C48-B513-9E172830F7C3}" type="slidenum">
              <a:rPr lang="en-US" smtClean="0"/>
              <a:t>‹#›</a:t>
            </a:fld>
            <a:endParaRPr lang="en-US"/>
          </a:p>
        </p:txBody>
      </p:sp>
    </p:spTree>
    <p:extLst>
      <p:ext uri="{BB962C8B-B14F-4D97-AF65-F5344CB8AC3E}">
        <p14:creationId xmlns:p14="http://schemas.microsoft.com/office/powerpoint/2010/main" val="535886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Ideally, the scientific data analysis and high performance computing (HPC) communities would leverage the momentum behind Hadoop and Spark.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Unfortunately, the performance of such frameworks at scale on conventional HPC hardware has not been investigated extensively. For linear algebraic computations more broadly, and matrix factorizations in particular, there is a gap between the performance of well-established libraries (</a:t>
            </a:r>
            <a:r>
              <a:rPr lang="en-US" sz="1200" kern="1200" dirty="0" err="1" smtClean="0">
                <a:solidFill>
                  <a:schemeClr val="tx1"/>
                </a:solidFill>
                <a:effectLst/>
                <a:latin typeface="+mn-lt"/>
                <a:ea typeface="+mn-ea"/>
                <a:cs typeface="+mn-cs"/>
              </a:rPr>
              <a:t>ScaLAPACK</a:t>
            </a:r>
            <a:r>
              <a:rPr lang="en-US" sz="1200" kern="1200" dirty="0" smtClean="0">
                <a:solidFill>
                  <a:schemeClr val="tx1"/>
                </a:solidFill>
                <a:effectLst/>
                <a:latin typeface="+mn-lt"/>
                <a:ea typeface="+mn-ea"/>
                <a:cs typeface="+mn-cs"/>
              </a:rPr>
              <a:t>, LAPACK, BLAS, PLASMA, MAGMA, etc. [4, 3]) and toolkits available in Spark.</a:t>
            </a:r>
            <a:endParaRPr lang="en-US" dirty="0" smtClean="0"/>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2</a:t>
            </a:fld>
            <a:endParaRPr lang="en-US"/>
          </a:p>
        </p:txBody>
      </p:sp>
    </p:spTree>
    <p:extLst>
      <p:ext uri="{BB962C8B-B14F-4D97-AF65-F5344CB8AC3E}">
        <p14:creationId xmlns:p14="http://schemas.microsoft.com/office/powerpoint/2010/main" val="1807911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candidate for CX</a:t>
            </a:r>
            <a:r>
              <a:rPr lang="en-US" baseline="0" dirty="0" smtClean="0"/>
              <a:t> decomposition, as </a:t>
            </a:r>
            <a:r>
              <a:rPr lang="en-US" sz="1200" kern="1200" dirty="0" smtClean="0">
                <a:solidFill>
                  <a:schemeClr val="tx1"/>
                </a:solidFill>
                <a:effectLst/>
                <a:latin typeface="+mn-lt"/>
                <a:ea typeface="+mn-ea"/>
                <a:cs typeface="+mn-cs"/>
              </a:rPr>
              <a:t>CX decompositions allow for the possibility of identifying small numbers of columns (ions) in the original data that reliably explain a large portion of the variation in the data</a:t>
            </a:r>
            <a:endParaRPr lang="en-US" dirty="0" smtClean="0"/>
          </a:p>
        </p:txBody>
      </p:sp>
      <p:sp>
        <p:nvSpPr>
          <p:cNvPr id="4" name="Slide Number Placeholder 3"/>
          <p:cNvSpPr>
            <a:spLocks noGrp="1"/>
          </p:cNvSpPr>
          <p:nvPr>
            <p:ph type="sldNum" sz="quarter" idx="10"/>
          </p:nvPr>
        </p:nvSpPr>
        <p:spPr/>
        <p:txBody>
          <a:bodyPr/>
          <a:lstStyle/>
          <a:p>
            <a:fld id="{036F2C4B-3B40-0C48-B513-9E172830F7C3}" type="slidenum">
              <a:rPr lang="en-US" smtClean="0"/>
              <a:t>11</a:t>
            </a:fld>
            <a:endParaRPr lang="en-US"/>
          </a:p>
        </p:txBody>
      </p:sp>
    </p:spTree>
    <p:extLst>
      <p:ext uri="{BB962C8B-B14F-4D97-AF65-F5344CB8AC3E}">
        <p14:creationId xmlns:p14="http://schemas.microsoft.com/office/powerpoint/2010/main" val="981012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use the Standalone Cluster Manager to run the Spark cluster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utilized the H5Spark package to read HDF5 data in as one RDD object </a:t>
            </a:r>
            <a:endParaRPr lang="en-US" dirty="0" smtClean="0"/>
          </a:p>
        </p:txBody>
      </p:sp>
      <p:sp>
        <p:nvSpPr>
          <p:cNvPr id="4" name="Slide Number Placeholder 3"/>
          <p:cNvSpPr>
            <a:spLocks noGrp="1"/>
          </p:cNvSpPr>
          <p:nvPr>
            <p:ph type="sldNum" sz="quarter" idx="10"/>
          </p:nvPr>
        </p:nvSpPr>
        <p:spPr/>
        <p:txBody>
          <a:bodyPr/>
          <a:lstStyle/>
          <a:p>
            <a:fld id="{036F2C4B-3B40-0C48-B513-9E172830F7C3}" type="slidenum">
              <a:rPr lang="en-US" smtClean="0"/>
              <a:t>13</a:t>
            </a:fld>
            <a:endParaRPr lang="en-US"/>
          </a:p>
        </p:txBody>
      </p:sp>
    </p:spTree>
    <p:extLst>
      <p:ext uri="{BB962C8B-B14F-4D97-AF65-F5344CB8AC3E}">
        <p14:creationId xmlns:p14="http://schemas.microsoft.com/office/powerpoint/2010/main" val="1665729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Task Start Delay: the time between the stage start and when the driver sends the task to an executor.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Scheduler Delay: the sum of the time between when the task is sent to the executor and when it starts </a:t>
            </a:r>
            <a:r>
              <a:rPr lang="en-US" sz="1200" kern="1200" dirty="0" err="1" smtClean="0">
                <a:solidFill>
                  <a:schemeClr val="tx1"/>
                </a:solidFill>
                <a:effectLst/>
                <a:latin typeface="+mn-lt"/>
                <a:ea typeface="+mn-ea"/>
                <a:cs typeface="+mn-cs"/>
              </a:rPr>
              <a:t>deserializing</a:t>
            </a:r>
            <a:r>
              <a:rPr lang="en-US" sz="1200" kern="1200" dirty="0" smtClean="0">
                <a:solidFill>
                  <a:schemeClr val="tx1"/>
                </a:solidFill>
                <a:effectLst/>
                <a:latin typeface="+mn-lt"/>
                <a:ea typeface="+mn-ea"/>
                <a:cs typeface="+mn-cs"/>
              </a:rPr>
              <a:t> on the executor and the time between the completion of the serialization of the result of the task and the driver’s reception of the task completion message.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Task Overhead Time: the sum of the fetch wait times, executor </a:t>
            </a:r>
            <a:r>
              <a:rPr lang="en-US" sz="1200" kern="1200" dirty="0" err="1" smtClean="0">
                <a:solidFill>
                  <a:schemeClr val="tx1"/>
                </a:solidFill>
                <a:effectLst/>
                <a:latin typeface="+mn-lt"/>
                <a:ea typeface="+mn-ea"/>
                <a:cs typeface="+mn-cs"/>
              </a:rPr>
              <a:t>deserialize</a:t>
            </a:r>
            <a:r>
              <a:rPr lang="en-US" sz="1200" kern="1200" dirty="0" smtClean="0">
                <a:solidFill>
                  <a:schemeClr val="tx1"/>
                </a:solidFill>
                <a:effectLst/>
                <a:latin typeface="+mn-lt"/>
                <a:ea typeface="+mn-ea"/>
                <a:cs typeface="+mn-cs"/>
              </a:rPr>
              <a:t> times, result serialization times, and shuffle write times.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Time Waiting Until Stage End: the time spent waiting on the final task in the stage to end. </a:t>
            </a:r>
            <a:endParaRPr lang="en-US" dirty="0" smtClean="0"/>
          </a:p>
        </p:txBody>
      </p:sp>
      <p:sp>
        <p:nvSpPr>
          <p:cNvPr id="4" name="Slide Number Placeholder 3"/>
          <p:cNvSpPr>
            <a:spLocks noGrp="1"/>
          </p:cNvSpPr>
          <p:nvPr>
            <p:ph type="sldNum" sz="quarter" idx="10"/>
          </p:nvPr>
        </p:nvSpPr>
        <p:spPr/>
        <p:txBody>
          <a:bodyPr/>
          <a:lstStyle/>
          <a:p>
            <a:fld id="{036F2C4B-3B40-0C48-B513-9E172830F7C3}" type="slidenum">
              <a:rPr lang="en-US" smtClean="0"/>
              <a:t>16</a:t>
            </a:fld>
            <a:endParaRPr lang="en-US"/>
          </a:p>
        </p:txBody>
      </p:sp>
    </p:spTree>
    <p:extLst>
      <p:ext uri="{BB962C8B-B14F-4D97-AF65-F5344CB8AC3E}">
        <p14:creationId xmlns:p14="http://schemas.microsoft.com/office/powerpoint/2010/main" val="2122692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NMF matrix is 1.6TB</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TSQR algorithm used performs a single round of communication using a flat binary tree. Because there are few columns, the NMF algorithm is entirely I/O-bound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running time for NMF is overwhelmingly dominated by reading the input. In comparison, TSQR and </a:t>
            </a:r>
            <a:r>
              <a:rPr lang="en-US" sz="1200" kern="1200" dirty="0" err="1" smtClean="0">
                <a:solidFill>
                  <a:schemeClr val="tx1"/>
                </a:solidFill>
                <a:effectLst/>
                <a:latin typeface="+mn-lt"/>
                <a:ea typeface="+mn-ea"/>
                <a:cs typeface="+mn-cs"/>
              </a:rPr>
              <a:t>XRay</a:t>
            </a:r>
            <a:r>
              <a:rPr lang="en-US" sz="1200" kern="1200" dirty="0" smtClean="0">
                <a:solidFill>
                  <a:schemeClr val="tx1"/>
                </a:solidFill>
                <a:effectLst/>
                <a:latin typeface="+mn-lt"/>
                <a:ea typeface="+mn-ea"/>
                <a:cs typeface="+mn-cs"/>
              </a:rPr>
              <a:t> have negligible running times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Running time breakdown when using NMF to compute a rank 10 approximation to the 1.6TB </a:t>
            </a:r>
            <a:r>
              <a:rPr lang="en-US" sz="1200" kern="1200" dirty="0" err="1" smtClean="0">
                <a:solidFill>
                  <a:schemeClr val="tx1"/>
                </a:solidFill>
                <a:effectLst/>
                <a:latin typeface="+mn-lt"/>
                <a:ea typeface="+mn-ea"/>
                <a:cs typeface="+mn-cs"/>
              </a:rPr>
              <a:t>Daya</a:t>
            </a:r>
            <a:r>
              <a:rPr lang="en-US" sz="1200" kern="1200" dirty="0" smtClean="0">
                <a:solidFill>
                  <a:schemeClr val="tx1"/>
                </a:solidFill>
                <a:effectLst/>
                <a:latin typeface="+mn-lt"/>
                <a:ea typeface="+mn-ea"/>
                <a:cs typeface="+mn-cs"/>
              </a:rPr>
              <a:t> Bay matrix at node counts of 50, 100, and 300. Each bin depicts the sum, over all stages, of the time spent in that bin by the average task within a stage. The 50 node run uses double the number of partitions as physical cores due to out-of-memory errors using fewer partitions– this results in a large task start delay. </a:t>
            </a:r>
            <a:endParaRPr lang="en-US" dirty="0" smtClean="0"/>
          </a:p>
          <a:p>
            <a:endParaRPr lang="en-US" dirty="0" smtClean="0"/>
          </a:p>
          <a:p>
            <a:r>
              <a:rPr lang="en-US" dirty="0" smtClean="0"/>
              <a:t>Spark shows strong scaling</a:t>
            </a:r>
            <a:r>
              <a:rPr lang="en-US" baseline="0" dirty="0" smtClean="0"/>
              <a:t> overall, despite ~4x performance gap between Spark and MPI.</a:t>
            </a:r>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18</a:t>
            </a:fld>
            <a:endParaRPr lang="en-US"/>
          </a:p>
        </p:txBody>
      </p:sp>
    </p:spTree>
    <p:extLst>
      <p:ext uri="{BB962C8B-B14F-4D97-AF65-F5344CB8AC3E}">
        <p14:creationId xmlns:p14="http://schemas.microsoft.com/office/powerpoint/2010/main" val="431465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Weather matrix is 2.2TB</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I/O is a significant bottleneck and does not exhibit the scaling observed for NMF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The Gram matrix-vector products are a significant portion of the running time but scale linearly with the number of nodes.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The matrix-matrix product (AV ) does not scale due to a communication bottleneck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The bottleneck is because we compute a rank-20 PCA which makes communicating V expensive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This cost grows with the number processors since it is entirely latency dominated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The final SVD of AV is a sequential bottleneck and does not scale. Unlike NMF the sequential bottleneck in PCA is significant; future implementations should perform this step in parallel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iterative nature of the PCA algorithm stresses the Spark scheduler since many tasks are launched during each iteration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observed that the MPI version hits an I/O bottleneck, a communication bottleneck in the AV product and a sequential bottleneck in SVD(AV ). All of these are limiting factors and introduce inefficiencies to MPI PCA. Spark PCA is less efficient than MPI PCA due to scheduler delays, task overhead and straggler effects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19</a:t>
            </a:fld>
            <a:endParaRPr lang="en-US"/>
          </a:p>
        </p:txBody>
      </p:sp>
    </p:spTree>
    <p:extLst>
      <p:ext uri="{BB962C8B-B14F-4D97-AF65-F5344CB8AC3E}">
        <p14:creationId xmlns:p14="http://schemas.microsoft.com/office/powerpoint/2010/main" val="572863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Atmospheric data is 16TB</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used all 1600 Cori nodes to compute a rank-20 PCA decomposition of the 16TB Atmosphere matrix.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we fixed the number of iterations for the EVD of AT A to 70 iterations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MPI PCA was able to complete this run in 160s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Unfortunately we were unsuccessful at launching Spark on 1600 nodes; after many attempts we reduced the number of nodes to 1522. At this node count, Spark PCA successfully completed the run in 4175s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AV product and SVD are much faster in Spark than in MPI due to limited profiling granularity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Finally, we observed that the Spark overheads were an order of magnitude larger than the communication and computation time. </a:t>
            </a:r>
            <a:endParaRPr lang="en-US" dirty="0" smtClean="0"/>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20</a:t>
            </a:fld>
            <a:endParaRPr lang="en-US"/>
          </a:p>
        </p:txBody>
      </p:sp>
    </p:spTree>
    <p:extLst>
      <p:ext uri="{BB962C8B-B14F-4D97-AF65-F5344CB8AC3E}">
        <p14:creationId xmlns:p14="http://schemas.microsoft.com/office/powerpoint/2010/main" val="182383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Mass-spec matrix</a:t>
            </a:r>
            <a:r>
              <a:rPr lang="en-US" baseline="0" dirty="0" smtClean="0"/>
              <a:t> is 1.1TB</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found that Spark exhibited good scaling for the range of nodes tested and attained speedups of 1.5× and 2.2× on 100 and 300 nodes, respectively.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results show that the behavior of CX is similar to that of PCA, which is due to the overlap in their linear algebra kernels. </a:t>
            </a:r>
            <a:endParaRPr lang="en-US" dirty="0" smtClean="0"/>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21</a:t>
            </a:fld>
            <a:endParaRPr lang="en-US"/>
          </a:p>
        </p:txBody>
      </p:sp>
    </p:spTree>
    <p:extLst>
      <p:ext uri="{BB962C8B-B14F-4D97-AF65-F5344CB8AC3E}">
        <p14:creationId xmlns:p14="http://schemas.microsoft.com/office/powerpoint/2010/main" val="1423963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Table 3 summarizes the wall-clock times of the MPI and Spark implementations of the considered factorizations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Table 4 summarizes the performance gaps between Spark and MPI. These gaps range between 2 × −25× when I/O time is included in the comparison and 10 × −40× when I/O is not included. These gaps are large, but our experiments indicated that Spark I/O scaling is comparable to MPI I/O scaling, and that the computational time scales. </a:t>
            </a:r>
            <a:endParaRPr lang="en-US" dirty="0" smtClean="0"/>
          </a:p>
          <a:p>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performance gaps are due primarily to scheduler delays, straggler effects, and task overhead times. If these bottlenecks can be alleviated, then Spark can close the performance gap and become a competitive, easy-to-use framework for data analytics on high-performance architectures. </a:t>
            </a:r>
            <a:endParaRPr lang="en-US" smtClean="0"/>
          </a:p>
          <a:p>
            <a:endParaRPr lang="en-US"/>
          </a:p>
        </p:txBody>
      </p:sp>
      <p:sp>
        <p:nvSpPr>
          <p:cNvPr id="4" name="Slide Number Placeholder 3"/>
          <p:cNvSpPr>
            <a:spLocks noGrp="1"/>
          </p:cNvSpPr>
          <p:nvPr>
            <p:ph type="sldNum" sz="quarter" idx="10"/>
          </p:nvPr>
        </p:nvSpPr>
        <p:spPr/>
        <p:txBody>
          <a:bodyPr/>
          <a:lstStyle/>
          <a:p>
            <a:fld id="{036F2C4B-3B40-0C48-B513-9E172830F7C3}" type="slidenum">
              <a:rPr lang="en-US" smtClean="0"/>
              <a:t>22</a:t>
            </a:fld>
            <a:endParaRPr lang="en-US"/>
          </a:p>
        </p:txBody>
      </p:sp>
    </p:spTree>
    <p:extLst>
      <p:ext uri="{BB962C8B-B14F-4D97-AF65-F5344CB8AC3E}">
        <p14:creationId xmlns:p14="http://schemas.microsoft.com/office/powerpoint/2010/main" val="1825282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Measured Task Start Delay column shows the sum of the largest task start delays in each Spark stage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Predicted Delay column shows the delay predicted by a scheduling rate of 2000 tasks per second over 70 iterations and the listed number of tasks/partitions.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observe that at 300, 500, and 1522 nodes, the task start delay is very close to the predicted value.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bottleneck represents a limit on the scaling achievable by Spark for highly iterative algorithms.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as the amount of parallelism increases, the minimum number of partitions and tasks also increases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 r</a:t>
            </a:r>
            <a:r>
              <a:rPr lang="en-US" sz="1200" kern="1200" dirty="0" smtClean="0">
                <a:solidFill>
                  <a:schemeClr val="tx1"/>
                </a:solidFill>
                <a:effectLst/>
                <a:latin typeface="+mn-lt"/>
                <a:ea typeface="+mn-ea"/>
                <a:cs typeface="+mn-cs"/>
              </a:rPr>
              <a:t>esults in a linearly increasing overhead from the scheduler as we increase parallelism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 </a:t>
            </a:r>
            <a:r>
              <a:rPr lang="en-US" sz="1200" kern="1200" dirty="0" smtClean="0">
                <a:solidFill>
                  <a:schemeClr val="tx1"/>
                </a:solidFill>
                <a:effectLst/>
                <a:latin typeface="+mn-lt"/>
                <a:ea typeface="+mn-ea"/>
                <a:cs typeface="+mn-cs"/>
              </a:rPr>
              <a:t>delay is further multiplied by the number of iterations (final column is lower bound on how fast we can execute at the given scale)</a:t>
            </a:r>
            <a:r>
              <a:rPr lang="en-US" dirty="0" smtClean="0"/>
              <a:t> </a:t>
            </a:r>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23</a:t>
            </a:fld>
            <a:endParaRPr lang="en-US"/>
          </a:p>
        </p:txBody>
      </p:sp>
    </p:spTree>
    <p:extLst>
      <p:ext uri="{BB962C8B-B14F-4D97-AF65-F5344CB8AC3E}">
        <p14:creationId xmlns:p14="http://schemas.microsoft.com/office/powerpoint/2010/main" val="745459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many cores waste cycles idling at synchronization barriers. At larger scales, we see increases in both the probability of at least one straggler, as well as the number of underutilized cores waiting at barriers.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median run time of 645 seconds, a minimum run time of 489 seconds, and a maximum run time of 716 seconds </a:t>
            </a:r>
            <a:endParaRPr lang="en-US" dirty="0" smtClean="0"/>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Sometimes the delay would occur in the multiply </a:t>
            </a:r>
            <a:r>
              <a:rPr lang="en-US" sz="1200" kern="1200" dirty="0" err="1" smtClean="0">
                <a:solidFill>
                  <a:schemeClr val="tx1"/>
                </a:solidFill>
                <a:effectLst/>
                <a:latin typeface="+mn-lt"/>
                <a:ea typeface="+mn-ea"/>
                <a:cs typeface="+mn-cs"/>
              </a:rPr>
              <a:t>Gramian</a:t>
            </a:r>
            <a:r>
              <a:rPr lang="en-US" sz="1200" kern="1200" dirty="0" smtClean="0">
                <a:solidFill>
                  <a:schemeClr val="tx1"/>
                </a:solidFill>
                <a:effectLst/>
                <a:latin typeface="+mn-lt"/>
                <a:ea typeface="+mn-ea"/>
                <a:cs typeface="+mn-cs"/>
              </a:rPr>
              <a:t> step, other times in the initial data collect stage ;</a:t>
            </a:r>
            <a:r>
              <a:rPr lang="en-US" sz="1200" kern="1200" baseline="0" dirty="0" smtClean="0">
                <a:solidFill>
                  <a:schemeClr val="tx1"/>
                </a:solidFill>
                <a:effectLst/>
                <a:latin typeface="+mn-lt"/>
                <a:ea typeface="+mn-ea"/>
                <a:cs typeface="+mn-cs"/>
              </a:rPr>
              <a:t> illustrated as the box and whiskers plot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25</a:t>
            </a:fld>
            <a:endParaRPr lang="en-US"/>
          </a:p>
        </p:txBody>
      </p:sp>
    </p:spTree>
    <p:extLst>
      <p:ext uri="{BB962C8B-B14F-4D97-AF65-F5344CB8AC3E}">
        <p14:creationId xmlns:p14="http://schemas.microsoft.com/office/powerpoint/2010/main" val="918206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develop parallel versions of three leading matrix factorizations (PCA, NMF, CX) in Spark and C+MPI; and we apply them to several TB-sized scientific data sets. </a:t>
            </a:r>
          </a:p>
          <a:p>
            <a:endParaRPr lang="en-US" dirty="0" smtClean="0"/>
          </a:p>
          <a:p>
            <a:r>
              <a:rPr lang="en-US" sz="1200" kern="1200" dirty="0" smtClean="0">
                <a:solidFill>
                  <a:schemeClr val="tx1"/>
                </a:solidFill>
                <a:effectLst/>
                <a:latin typeface="+mn-lt"/>
                <a:ea typeface="+mn-ea"/>
                <a:cs typeface="+mn-cs"/>
              </a:rPr>
              <a:t>We conduct strong scaling tests on a XC40 system, and we test the scaling of Spark on up to 1600 nodes. </a:t>
            </a:r>
          </a:p>
          <a:p>
            <a:endParaRPr lang="en-US" dirty="0" smtClean="0"/>
          </a:p>
          <a:p>
            <a:r>
              <a:rPr lang="en-US" sz="1200" kern="1200" dirty="0" smtClean="0">
                <a:solidFill>
                  <a:schemeClr val="tx1"/>
                </a:solidFill>
                <a:effectLst/>
                <a:latin typeface="+mn-lt"/>
                <a:ea typeface="+mn-ea"/>
                <a:cs typeface="+mn-cs"/>
              </a:rPr>
              <a:t>We characterize the performance gap between Spark and C+MPI for matrix factorizations, and comment on opportunities for future work in Spark to better address large scale scientific data analytics on HPC platforms. </a:t>
            </a:r>
            <a:endParaRPr lang="en-US" dirty="0" smtClean="0"/>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3</a:t>
            </a:fld>
            <a:endParaRPr lang="en-US"/>
          </a:p>
        </p:txBody>
      </p:sp>
    </p:spTree>
    <p:extLst>
      <p:ext uri="{BB962C8B-B14F-4D97-AF65-F5344CB8AC3E}">
        <p14:creationId xmlns:p14="http://schemas.microsoft.com/office/powerpoint/2010/main" val="201681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Matrices are TALL AND SKINNY—</a:t>
            </a:r>
          </a:p>
          <a:p>
            <a:endParaRPr lang="en-US" dirty="0" smtClean="0"/>
          </a:p>
          <a:p>
            <a:r>
              <a:rPr lang="en-US" dirty="0" smtClean="0"/>
              <a:t>The rank r is significantly smaller than n (number of data points), as is m</a:t>
            </a:r>
            <a:r>
              <a:rPr lang="en-US" baseline="0" dirty="0" smtClean="0"/>
              <a:t> (the number of features)</a:t>
            </a:r>
          </a:p>
          <a:p>
            <a:r>
              <a:rPr lang="en-US" baseline="0" dirty="0" smtClean="0"/>
              <a:t>- As a row matrix, this creates a “tall and skinny” matrix format with lots of rows and relatively fewer columns</a:t>
            </a:r>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4</a:t>
            </a:fld>
            <a:endParaRPr lang="en-US"/>
          </a:p>
        </p:txBody>
      </p:sp>
    </p:spTree>
    <p:extLst>
      <p:ext uri="{BB962C8B-B14F-4D97-AF65-F5344CB8AC3E}">
        <p14:creationId xmlns:p14="http://schemas.microsoft.com/office/powerpoint/2010/main" val="6498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Algorithm</a:t>
            </a:r>
            <a:r>
              <a:rPr lang="en-US" sz="1200" kern="1200" baseline="0" dirty="0" smtClean="0">
                <a:solidFill>
                  <a:schemeClr val="tx1"/>
                </a:solidFill>
                <a:effectLst/>
                <a:latin typeface="+mn-lt"/>
                <a:ea typeface="+mn-ea"/>
                <a:cs typeface="+mn-cs"/>
              </a:rPr>
              <a:t> 1:</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step 1, a series of distributed matrix-vector products against AT A (</a:t>
            </a:r>
            <a:r>
              <a:rPr lang="en-US" sz="1200" kern="1200" dirty="0" err="1" smtClean="0">
                <a:solidFill>
                  <a:schemeClr val="tx1"/>
                </a:solidFill>
                <a:effectLst/>
                <a:latin typeface="+mn-lt"/>
                <a:ea typeface="+mn-ea"/>
                <a:cs typeface="+mn-cs"/>
              </a:rPr>
              <a:t>MultiplyGramian</a:t>
            </a:r>
            <a:r>
              <a:rPr lang="en-US" sz="1200" kern="1200" dirty="0" smtClean="0">
                <a:solidFill>
                  <a:schemeClr val="tx1"/>
                </a:solidFill>
                <a:effectLst/>
                <a:latin typeface="+mn-lt"/>
                <a:ea typeface="+mn-ea"/>
                <a:cs typeface="+mn-cs"/>
              </a:rPr>
              <a:t>) are used to extract </a:t>
            </a:r>
            <a:r>
              <a:rPr lang="en-US" sz="1200" kern="1200" dirty="0" err="1" smtClean="0">
                <a:solidFill>
                  <a:schemeClr val="tx1"/>
                </a:solidFill>
                <a:effectLst/>
                <a:latin typeface="+mn-lt"/>
                <a:ea typeface="+mn-ea"/>
                <a:cs typeface="+mn-cs"/>
              </a:rPr>
              <a:t>Vk</a:t>
            </a:r>
            <a:r>
              <a:rPr lang="en-US" sz="1200" kern="1200" dirty="0" smtClean="0">
                <a:solidFill>
                  <a:schemeClr val="tx1"/>
                </a:solidFill>
                <a:effectLst/>
                <a:latin typeface="+mn-lt"/>
                <a:ea typeface="+mn-ea"/>
                <a:cs typeface="+mn-cs"/>
              </a:rPr>
              <a:t> by applying the implicitly restarted </a:t>
            </a:r>
            <a:r>
              <a:rPr lang="en-US" sz="1200" kern="1200" dirty="0" err="1" smtClean="0">
                <a:solidFill>
                  <a:schemeClr val="tx1"/>
                </a:solidFill>
                <a:effectLst/>
                <a:latin typeface="+mn-lt"/>
                <a:ea typeface="+mn-ea"/>
                <a:cs typeface="+mn-cs"/>
              </a:rPr>
              <a:t>Arnoldi</a:t>
            </a:r>
            <a:r>
              <a:rPr lang="en-US" sz="1200" kern="1200" dirty="0" smtClean="0">
                <a:solidFill>
                  <a:schemeClr val="tx1"/>
                </a:solidFill>
                <a:effectLst/>
                <a:latin typeface="+mn-lt"/>
                <a:ea typeface="+mn-ea"/>
                <a:cs typeface="+mn-cs"/>
              </a:rPr>
              <a:t> method (IRAM)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Step 2, a distributed matrix-matrix product followed by a collect is used to bring </a:t>
            </a:r>
            <a:r>
              <a:rPr lang="en-US" sz="1200" kern="1200" dirty="0" err="1" smtClean="0">
                <a:solidFill>
                  <a:schemeClr val="tx1"/>
                </a:solidFill>
                <a:effectLst/>
                <a:latin typeface="+mn-lt"/>
                <a:ea typeface="+mn-ea"/>
                <a:cs typeface="+mn-cs"/>
              </a:rPr>
              <a:t>AVk</a:t>
            </a:r>
            <a:r>
              <a:rPr lang="en-US" sz="1200" kern="1200" dirty="0" smtClean="0">
                <a:solidFill>
                  <a:schemeClr val="tx1"/>
                </a:solidFill>
                <a:effectLst/>
                <a:latin typeface="+mn-lt"/>
                <a:ea typeface="+mn-ea"/>
                <a:cs typeface="+mn-cs"/>
              </a:rPr>
              <a:t> to the driver </a:t>
            </a:r>
            <a:endParaRPr lang="en-US"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Step 3, </a:t>
            </a:r>
            <a:r>
              <a:rPr lang="en-US" sz="1200" kern="1200" dirty="0" smtClean="0">
                <a:solidFill>
                  <a:schemeClr val="tx1"/>
                </a:solidFill>
                <a:effectLst/>
                <a:latin typeface="+mn-lt"/>
                <a:ea typeface="+mn-ea"/>
                <a:cs typeface="+mn-cs"/>
              </a:rPr>
              <a:t>occurs on the driver, and computes a final SVD on </a:t>
            </a:r>
            <a:r>
              <a:rPr lang="en-US" sz="1200" kern="1200" dirty="0" err="1" smtClean="0">
                <a:solidFill>
                  <a:schemeClr val="tx1"/>
                </a:solidFill>
                <a:effectLst/>
                <a:latin typeface="+mn-lt"/>
                <a:ea typeface="+mn-ea"/>
                <a:cs typeface="+mn-cs"/>
              </a:rPr>
              <a:t>AVk</a:t>
            </a:r>
            <a:r>
              <a:rPr lang="en-US" sz="1200" kern="1200" dirty="0" smtClean="0">
                <a:solidFill>
                  <a:schemeClr val="tx1"/>
                </a:solidFill>
                <a:effectLst/>
                <a:latin typeface="+mn-lt"/>
                <a:ea typeface="+mn-ea"/>
                <a:cs typeface="+mn-cs"/>
              </a:rPr>
              <a:t> to extract the top left singular vectors </a:t>
            </a:r>
            <a:r>
              <a:rPr lang="en-US" sz="1200" kern="1200" dirty="0" err="1" smtClean="0">
                <a:solidFill>
                  <a:schemeClr val="tx1"/>
                </a:solidFill>
                <a:effectLst/>
                <a:latin typeface="+mn-lt"/>
                <a:ea typeface="+mn-ea"/>
                <a:cs typeface="+mn-cs"/>
              </a:rPr>
              <a:t>Uk</a:t>
            </a:r>
            <a:r>
              <a:rPr lang="en-US" sz="1200" kern="1200" dirty="0" smtClean="0">
                <a:solidFill>
                  <a:schemeClr val="tx1"/>
                </a:solidFill>
                <a:effectLst/>
                <a:latin typeface="+mn-lt"/>
                <a:ea typeface="+mn-ea"/>
                <a:cs typeface="+mn-cs"/>
              </a:rPr>
              <a:t> and the corresponding eigenvalues </a:t>
            </a:r>
            <a:r>
              <a:rPr lang="en-US" sz="1200" kern="1200" dirty="0" err="1" smtClean="0">
                <a:solidFill>
                  <a:schemeClr val="tx1"/>
                </a:solidFill>
                <a:effectLst/>
                <a:latin typeface="+mn-lt"/>
                <a:ea typeface="+mn-ea"/>
                <a:cs typeface="+mn-cs"/>
              </a:rPr>
              <a:t>Σk</a:t>
            </a:r>
            <a:r>
              <a:rPr lang="en-US" sz="1200" kern="1200" dirty="0" smtClean="0">
                <a:solidFill>
                  <a:schemeClr val="tx1"/>
                </a:solidFill>
                <a:effectLst/>
                <a:latin typeface="+mn-lt"/>
                <a:ea typeface="+mn-ea"/>
                <a:cs typeface="+mn-cs"/>
              </a:rPr>
              <a:t>. Here QR and SVD compute the “thin” versions of the QR and SVD decomposition</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5</a:t>
            </a:fld>
            <a:endParaRPr lang="en-US"/>
          </a:p>
        </p:txBody>
      </p:sp>
    </p:spTree>
    <p:extLst>
      <p:ext uri="{BB962C8B-B14F-4D97-AF65-F5344CB8AC3E}">
        <p14:creationId xmlns:p14="http://schemas.microsoft.com/office/powerpoint/2010/main" val="17334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where W ∈ </a:t>
            </a:r>
            <a:r>
              <a:rPr lang="en-US" sz="1200" kern="1200" dirty="0" err="1" smtClean="0">
                <a:solidFill>
                  <a:schemeClr val="tx1"/>
                </a:solidFill>
                <a:effectLst/>
                <a:latin typeface="+mn-lt"/>
                <a:ea typeface="+mn-ea"/>
                <a:cs typeface="+mn-cs"/>
              </a:rPr>
              <a:t>Rm×k</a:t>
            </a:r>
            <a:r>
              <a:rPr lang="en-US" sz="1200" kern="1200" dirty="0" smtClean="0">
                <a:solidFill>
                  <a:schemeClr val="tx1"/>
                </a:solidFill>
                <a:effectLst/>
                <a:latin typeface="+mn-lt"/>
                <a:ea typeface="+mn-ea"/>
                <a:cs typeface="+mn-cs"/>
              </a:rPr>
              <a:t> and H ∈ </a:t>
            </a:r>
            <a:r>
              <a:rPr lang="en-US" sz="1200" kern="1200" dirty="0" err="1" smtClean="0">
                <a:solidFill>
                  <a:schemeClr val="tx1"/>
                </a:solidFill>
                <a:effectLst/>
                <a:latin typeface="+mn-lt"/>
                <a:ea typeface="+mn-ea"/>
                <a:cs typeface="+mn-cs"/>
              </a:rPr>
              <a:t>Rk×n</a:t>
            </a:r>
            <a:r>
              <a:rPr lang="en-US" sz="1200" kern="1200" dirty="0" smtClean="0">
                <a:solidFill>
                  <a:schemeClr val="tx1"/>
                </a:solidFill>
                <a:effectLst/>
                <a:latin typeface="+mn-lt"/>
                <a:ea typeface="+mn-ea"/>
                <a:cs typeface="+mn-cs"/>
              </a:rPr>
              <a:t> are entry-wise nonnegative matrices.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 approaches attempt to solve this non-convex problem by using block coordinate optimizations that require multiple passes over A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adopt the one-pass algorithm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This approach makes the assumption that W can be formed by selecting columns from 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In this setting, the columns of A constituting W as well as the corresponding H can be computed directly from the (much smaller) R factor in a thin QR factorization of 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Algorithm 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step 1, a one pass distributed tall-skinny QR (TSQR) factorization [11] is used to compute the R factor of A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Step 2, which occurs on the driver, the </a:t>
            </a:r>
            <a:r>
              <a:rPr lang="en-US" sz="1200" kern="1200" dirty="0" err="1" smtClean="0">
                <a:solidFill>
                  <a:schemeClr val="tx1"/>
                </a:solidFill>
                <a:effectLst/>
                <a:latin typeface="+mn-lt"/>
                <a:ea typeface="+mn-ea"/>
                <a:cs typeface="+mn-cs"/>
              </a:rPr>
              <a:t>Xray</a:t>
            </a:r>
            <a:r>
              <a:rPr lang="en-US" sz="1200" kern="1200" dirty="0" smtClean="0">
                <a:solidFill>
                  <a:schemeClr val="tx1"/>
                </a:solidFill>
                <a:effectLst/>
                <a:latin typeface="+mn-lt"/>
                <a:ea typeface="+mn-ea"/>
                <a:cs typeface="+mn-cs"/>
              </a:rPr>
              <a:t> algorithm of [28] is applied to R to simultaneously compute H and the column indices K of W in A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step 3, </a:t>
            </a:r>
            <a:r>
              <a:rPr lang="en-US" sz="1200" kern="1200" dirty="0" smtClean="0">
                <a:solidFill>
                  <a:schemeClr val="tx1"/>
                </a:solidFill>
                <a:effectLst/>
                <a:latin typeface="+mn-lt"/>
                <a:ea typeface="+mn-ea"/>
                <a:cs typeface="+mn-cs"/>
              </a:rPr>
              <a:t>W can be explicitly computed once K is known.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6</a:t>
            </a:fld>
            <a:endParaRPr lang="en-US"/>
          </a:p>
        </p:txBody>
      </p:sp>
    </p:spTree>
    <p:extLst>
      <p:ext uri="{BB962C8B-B14F-4D97-AF65-F5344CB8AC3E}">
        <p14:creationId xmlns:p14="http://schemas.microsoft.com/office/powerpoint/2010/main" val="1241412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seek matrices C and X such that the approximation error ∥A − CX∥F is small and C is an m × k matrix comprising of k actual columns of A and X is a k × n matrix.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approximate </a:t>
            </a:r>
            <a:r>
              <a:rPr lang="en-US" sz="1200" kern="1200" dirty="0" err="1" smtClean="0">
                <a:solidFill>
                  <a:schemeClr val="tx1"/>
                </a:solidFill>
                <a:effectLst/>
                <a:latin typeface="+mn-lt"/>
                <a:ea typeface="+mn-ea"/>
                <a:cs typeface="+mn-cs"/>
              </a:rPr>
              <a:t>Vk</a:t>
            </a:r>
            <a:r>
              <a:rPr lang="en-US" sz="1200" kern="1200" dirty="0" smtClean="0">
                <a:solidFill>
                  <a:schemeClr val="tx1"/>
                </a:solidFill>
                <a:effectLst/>
                <a:latin typeface="+mn-lt"/>
                <a:ea typeface="+mn-ea"/>
                <a:cs typeface="+mn-cs"/>
              </a:rPr>
              <a:t>, we use the </a:t>
            </a:r>
            <a:r>
              <a:rPr lang="en-US" sz="1200" kern="1200" dirty="0" err="1" smtClean="0">
                <a:solidFill>
                  <a:schemeClr val="tx1"/>
                </a:solidFill>
                <a:effectLst/>
                <a:latin typeface="+mn-lt"/>
                <a:ea typeface="+mn-ea"/>
                <a:cs typeface="+mn-cs"/>
              </a:rPr>
              <a:t>RandomizedSVD</a:t>
            </a:r>
            <a:r>
              <a:rPr lang="en-US" sz="1200" kern="1200" dirty="0" smtClean="0">
                <a:solidFill>
                  <a:schemeClr val="tx1"/>
                </a:solidFill>
                <a:effectLst/>
                <a:latin typeface="+mn-lt"/>
                <a:ea typeface="+mn-ea"/>
                <a:cs typeface="+mn-cs"/>
              </a:rPr>
              <a:t> algorithm</a:t>
            </a:r>
            <a:r>
              <a:rPr lang="en-US" sz="1200" kern="1200" baseline="0" dirty="0" smtClean="0">
                <a:solidFill>
                  <a:schemeClr val="tx1"/>
                </a:solidFill>
                <a:effectLst/>
                <a:latin typeface="+mn-lt"/>
                <a:ea typeface="+mn-ea"/>
                <a:cs typeface="+mn-cs"/>
              </a:rPr>
              <a:t> (from Martinsson, </a:t>
            </a:r>
            <a:r>
              <a:rPr lang="en-US" sz="1200" kern="1200" baseline="0" dirty="0" err="1" smtClean="0">
                <a:solidFill>
                  <a:schemeClr val="tx1"/>
                </a:solidFill>
                <a:effectLst/>
                <a:latin typeface="+mn-lt"/>
                <a:ea typeface="+mn-ea"/>
                <a:cs typeface="+mn-cs"/>
              </a:rPr>
              <a:t>Rohklin</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Tygert</a:t>
            </a:r>
            <a:r>
              <a:rPr lang="en-US" sz="1200" kern="1200" baseline="0" dirty="0" smtClean="0">
                <a:solidFill>
                  <a:schemeClr val="tx1"/>
                </a:solidFill>
                <a:effectLst/>
                <a:latin typeface="+mn-lt"/>
                <a:ea typeface="+mn-ea"/>
                <a:cs typeface="+mn-cs"/>
              </a:rPr>
              <a:t> 2011, tech report in 2006)</a:t>
            </a:r>
            <a:endParaRPr lang="en-US" dirty="0" smtClean="0"/>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7</a:t>
            </a:fld>
            <a:endParaRPr lang="en-US"/>
          </a:p>
        </p:txBody>
      </p:sp>
    </p:spTree>
    <p:extLst>
      <p:ext uri="{BB962C8B-B14F-4D97-AF65-F5344CB8AC3E}">
        <p14:creationId xmlns:p14="http://schemas.microsoft.com/office/powerpoint/2010/main" val="440430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Importantly, the algorithm runs in O(</a:t>
            </a:r>
            <a:r>
              <a:rPr lang="en-US" sz="1200" kern="1200" dirty="0" err="1" smtClean="0">
                <a:solidFill>
                  <a:schemeClr val="tx1"/>
                </a:solidFill>
                <a:effectLst/>
                <a:latin typeface="+mn-lt"/>
                <a:ea typeface="+mn-ea"/>
                <a:cs typeface="+mn-cs"/>
              </a:rPr>
              <a:t>mn</a:t>
            </a:r>
            <a:r>
              <a:rPr lang="en-US" sz="1200" kern="1200" dirty="0" smtClean="0">
                <a:solidFill>
                  <a:schemeClr val="tx1"/>
                </a:solidFill>
                <a:effectLst/>
                <a:latin typeface="+mn-lt"/>
                <a:ea typeface="+mn-ea"/>
                <a:cs typeface="+mn-cs"/>
              </a:rPr>
              <a:t> log k) time and needs only a constant number of passes over the data matrix (q+1), where q is number of power iterations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The </a:t>
            </a:r>
            <a:r>
              <a:rPr lang="en-US" sz="1200" kern="1200" dirty="0" err="1" smtClean="0">
                <a:solidFill>
                  <a:schemeClr val="tx1"/>
                </a:solidFill>
                <a:effectLst/>
                <a:latin typeface="+mn-lt"/>
                <a:ea typeface="+mn-ea"/>
                <a:cs typeface="+mn-cs"/>
              </a:rPr>
              <a:t>RandomizedSVD</a:t>
            </a:r>
            <a:r>
              <a:rPr lang="en-US" sz="1200" kern="1200" dirty="0" smtClean="0">
                <a:solidFill>
                  <a:schemeClr val="tx1"/>
                </a:solidFill>
                <a:effectLst/>
                <a:latin typeface="+mn-lt"/>
                <a:ea typeface="+mn-ea"/>
                <a:cs typeface="+mn-cs"/>
              </a:rPr>
              <a:t> algorithm comprises the first nine steps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The running time cost for </a:t>
            </a:r>
            <a:r>
              <a:rPr lang="en-US" sz="1200" kern="1200" dirty="0" err="1" smtClean="0">
                <a:solidFill>
                  <a:schemeClr val="tx1"/>
                </a:solidFill>
                <a:effectLst/>
                <a:latin typeface="+mn-lt"/>
                <a:ea typeface="+mn-ea"/>
                <a:cs typeface="+mn-cs"/>
              </a:rPr>
              <a:t>RandomizedSVD</a:t>
            </a:r>
            <a:r>
              <a:rPr lang="en-US" sz="1200" kern="1200" dirty="0" smtClean="0">
                <a:solidFill>
                  <a:schemeClr val="tx1"/>
                </a:solidFill>
                <a:effectLst/>
                <a:latin typeface="+mn-lt"/>
                <a:ea typeface="+mn-ea"/>
                <a:cs typeface="+mn-cs"/>
              </a:rPr>
              <a:t> is dominated by a distributed matrix- matrix multiplication appearing in Steps 3 and 7</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After Step 7, Y is collected the remaining computations are carried out on the driver. </a:t>
            </a:r>
            <a:endParaRPr lang="en-US" dirty="0" smtClean="0"/>
          </a:p>
          <a:p>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8</a:t>
            </a:fld>
            <a:endParaRPr lang="en-US"/>
          </a:p>
        </p:txBody>
      </p:sp>
    </p:spTree>
    <p:extLst>
      <p:ext uri="{BB962C8B-B14F-4D97-AF65-F5344CB8AC3E}">
        <p14:creationId xmlns:p14="http://schemas.microsoft.com/office/powerpoint/2010/main" val="170686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candidate for NMF, since detections can never be negative</a:t>
            </a:r>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9</a:t>
            </a:fld>
            <a:endParaRPr lang="en-US"/>
          </a:p>
        </p:txBody>
      </p:sp>
    </p:spTree>
    <p:extLst>
      <p:ext uri="{BB962C8B-B14F-4D97-AF65-F5344CB8AC3E}">
        <p14:creationId xmlns:p14="http://schemas.microsoft.com/office/powerpoint/2010/main" val="97536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candidate for PCA, to extract patterns in temperature and humidity fluctuations</a:t>
            </a:r>
            <a:endParaRPr lang="en-US" dirty="0"/>
          </a:p>
        </p:txBody>
      </p:sp>
      <p:sp>
        <p:nvSpPr>
          <p:cNvPr id="4" name="Slide Number Placeholder 3"/>
          <p:cNvSpPr>
            <a:spLocks noGrp="1"/>
          </p:cNvSpPr>
          <p:nvPr>
            <p:ph type="sldNum" sz="quarter" idx="10"/>
          </p:nvPr>
        </p:nvSpPr>
        <p:spPr/>
        <p:txBody>
          <a:bodyPr/>
          <a:lstStyle/>
          <a:p>
            <a:fld id="{036F2C4B-3B40-0C48-B513-9E172830F7C3}" type="slidenum">
              <a:rPr lang="en-US" smtClean="0"/>
              <a:t>10</a:t>
            </a:fld>
            <a:endParaRPr lang="en-US"/>
          </a:p>
        </p:txBody>
      </p:sp>
    </p:spTree>
    <p:extLst>
      <p:ext uri="{BB962C8B-B14F-4D97-AF65-F5344CB8AC3E}">
        <p14:creationId xmlns:p14="http://schemas.microsoft.com/office/powerpoint/2010/main" val="1689556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10/11/16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pdf/1607.01335" TargetMode="External"/><Relationship Id="rId3" Type="http://schemas.openxmlformats.org/officeDocument/2006/relationships/hyperlink" Target="https://hub.docker.com/r/lgerhardt/spark-1.5.1-openbla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Matrix Factorizations at Scale: </a:t>
            </a:r>
            <a:r>
              <a:rPr lang="en-US" dirty="0" smtClean="0"/>
              <a:t>A </a:t>
            </a:r>
            <a:r>
              <a:rPr lang="en-US" dirty="0"/>
              <a:t>Comparison of Scientific Data Analytics in Spark and C+MPI Using Three Case Studies</a:t>
            </a:r>
          </a:p>
        </p:txBody>
      </p:sp>
      <p:sp>
        <p:nvSpPr>
          <p:cNvPr id="3" name="Subtitle 2"/>
          <p:cNvSpPr>
            <a:spLocks noGrp="1"/>
          </p:cNvSpPr>
          <p:nvPr>
            <p:ph type="subTitle" idx="1"/>
          </p:nvPr>
        </p:nvSpPr>
        <p:spPr/>
        <p:txBody>
          <a:bodyPr>
            <a:normAutofit lnSpcReduction="10000"/>
          </a:bodyPr>
          <a:lstStyle/>
          <a:p>
            <a:r>
              <a:rPr lang="en-US" dirty="0" err="1"/>
              <a:t>Gittens</a:t>
            </a:r>
            <a:r>
              <a:rPr lang="en-US" dirty="0"/>
              <a:t>, Alex, Aditya </a:t>
            </a:r>
            <a:r>
              <a:rPr lang="en-US" dirty="0" err="1"/>
              <a:t>Devarakonda</a:t>
            </a:r>
            <a:r>
              <a:rPr lang="en-US" dirty="0"/>
              <a:t>, Evan </a:t>
            </a:r>
            <a:r>
              <a:rPr lang="en-US" dirty="0" err="1"/>
              <a:t>Racah</a:t>
            </a:r>
            <a:r>
              <a:rPr lang="en-US" dirty="0"/>
              <a:t>, Michael </a:t>
            </a:r>
            <a:r>
              <a:rPr lang="en-US" dirty="0" err="1"/>
              <a:t>Ringenburg</a:t>
            </a:r>
            <a:r>
              <a:rPr lang="en-US" dirty="0"/>
              <a:t>, Lisa Gerhardt, </a:t>
            </a:r>
            <a:r>
              <a:rPr lang="en-US" dirty="0" err="1"/>
              <a:t>Jey</a:t>
            </a:r>
            <a:r>
              <a:rPr lang="en-US" dirty="0"/>
              <a:t> </a:t>
            </a:r>
            <a:r>
              <a:rPr lang="en-US" dirty="0" err="1"/>
              <a:t>Kottalam</a:t>
            </a:r>
            <a:r>
              <a:rPr lang="en-US" dirty="0"/>
              <a:t>, </a:t>
            </a:r>
            <a:r>
              <a:rPr lang="en-US" dirty="0" err="1"/>
              <a:t>Jialin</a:t>
            </a:r>
            <a:r>
              <a:rPr lang="en-US" dirty="0"/>
              <a:t> Liu et al. "Matrix Factorization at Scale: a Comparison of Scientific Data Analytics in Spark and C+ MPI Using Three Case Studies." </a:t>
            </a:r>
            <a:r>
              <a:rPr lang="en-US" i="1" dirty="0" err="1"/>
              <a:t>arXiv</a:t>
            </a:r>
            <a:r>
              <a:rPr lang="en-US" i="1" dirty="0"/>
              <a:t> preprint arXiv:1607.01335</a:t>
            </a:r>
            <a:r>
              <a:rPr lang="en-US" dirty="0"/>
              <a:t> (2016).</a:t>
            </a:r>
            <a:endParaRPr lang="en-US" dirty="0"/>
          </a:p>
        </p:txBody>
      </p:sp>
    </p:spTree>
    <p:extLst>
      <p:ext uri="{BB962C8B-B14F-4D97-AF65-F5344CB8AC3E}">
        <p14:creationId xmlns:p14="http://schemas.microsoft.com/office/powerpoint/2010/main" val="1752075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a:xfrm>
            <a:off x="7426712" y="2133600"/>
            <a:ext cx="4077900" cy="3777622"/>
          </a:xfrm>
        </p:spPr>
        <p:txBody>
          <a:bodyPr/>
          <a:lstStyle/>
          <a:p>
            <a:r>
              <a:rPr lang="en-US" dirty="0" smtClean="0"/>
              <a:t>Climate Forecast System Reanalysis Project</a:t>
            </a:r>
          </a:p>
          <a:p>
            <a:r>
              <a:rPr lang="en-US" dirty="0" smtClean="0"/>
              <a:t>Global ocean temperature data, spatially resolved at 360 x 720 x 41 (</a:t>
            </a:r>
            <a:r>
              <a:rPr lang="en-US" dirty="0" err="1" smtClean="0"/>
              <a:t>lat</a:t>
            </a:r>
            <a:r>
              <a:rPr lang="en-US" dirty="0" smtClean="0"/>
              <a:t> x long x depth) and 6-hour temporal resolution: </a:t>
            </a:r>
            <a:r>
              <a:rPr lang="en-US" b="1" dirty="0" smtClean="0"/>
              <a:t>dense 2.2TB matrix</a:t>
            </a:r>
            <a:endParaRPr lang="en-US" dirty="0" smtClean="0"/>
          </a:p>
          <a:p>
            <a:r>
              <a:rPr lang="en-US" dirty="0" smtClean="0"/>
              <a:t>CAM5 0.25-degree atmospheric humidity data, grid of 758 x 1158 x 30 (</a:t>
            </a:r>
            <a:r>
              <a:rPr lang="en-US" dirty="0" err="1" smtClean="0"/>
              <a:t>lat</a:t>
            </a:r>
            <a:r>
              <a:rPr lang="en-US" dirty="0" smtClean="0"/>
              <a:t> x long x height) and 3-hour temporal resolution: </a:t>
            </a:r>
            <a:r>
              <a:rPr lang="en-US" b="1" dirty="0" smtClean="0"/>
              <a:t>dense 16TB matrix</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88" y="2133600"/>
            <a:ext cx="6730174" cy="3375102"/>
          </a:xfrm>
          <a:prstGeom prst="rect">
            <a:avLst/>
          </a:prstGeom>
        </p:spPr>
      </p:pic>
    </p:spTree>
    <p:extLst>
      <p:ext uri="{BB962C8B-B14F-4D97-AF65-F5344CB8AC3E}">
        <p14:creationId xmlns:p14="http://schemas.microsoft.com/office/powerpoint/2010/main" val="212054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a:xfrm>
            <a:off x="2589212" y="2133600"/>
            <a:ext cx="4424905" cy="3777622"/>
          </a:xfrm>
        </p:spPr>
        <p:txBody>
          <a:bodyPr/>
          <a:lstStyle/>
          <a:p>
            <a:r>
              <a:rPr lang="en-US" dirty="0" smtClean="0"/>
              <a:t>Mass-Spectrometry Imaging</a:t>
            </a:r>
          </a:p>
          <a:p>
            <a:r>
              <a:rPr lang="en-US" dirty="0" smtClean="0"/>
              <a:t>Measures ions derived from molecules present in a biological sample</a:t>
            </a:r>
          </a:p>
          <a:p>
            <a:pPr lvl="1"/>
            <a:r>
              <a:rPr lang="en-US" dirty="0" smtClean="0"/>
              <a:t>Think spectral analysis for proteins</a:t>
            </a:r>
          </a:p>
          <a:p>
            <a:r>
              <a:rPr lang="en-US" dirty="0" smtClean="0"/>
              <a:t>Spectra of the ions acquired at each location (pixel) are resolved spatially</a:t>
            </a:r>
          </a:p>
          <a:p>
            <a:r>
              <a:rPr lang="en-US" dirty="0" smtClean="0"/>
              <a:t>Plant sample of </a:t>
            </a:r>
            <a:r>
              <a:rPr lang="en-US" i="1" dirty="0" smtClean="0"/>
              <a:t>Lewis </a:t>
            </a:r>
            <a:r>
              <a:rPr lang="en-US" i="1" dirty="0" err="1" smtClean="0"/>
              <a:t>Dalisay</a:t>
            </a:r>
            <a:r>
              <a:rPr lang="en-US" i="1" dirty="0" smtClean="0"/>
              <a:t> </a:t>
            </a:r>
            <a:r>
              <a:rPr lang="en-US" i="1" dirty="0" err="1" smtClean="0"/>
              <a:t>Peltatum</a:t>
            </a:r>
            <a:r>
              <a:rPr lang="en-US" dirty="0" smtClean="0"/>
              <a:t>: </a:t>
            </a:r>
            <a:r>
              <a:rPr lang="en-US" b="1" dirty="0" smtClean="0"/>
              <a:t>sparse 1TB matrix of ion values at each pixel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854" y="1949798"/>
            <a:ext cx="3939168" cy="3961423"/>
          </a:xfrm>
          <a:prstGeom prst="rect">
            <a:avLst/>
          </a:prstGeom>
        </p:spPr>
      </p:pic>
    </p:spTree>
    <p:extLst>
      <p:ext uri="{BB962C8B-B14F-4D97-AF65-F5344CB8AC3E}">
        <p14:creationId xmlns:p14="http://schemas.microsoft.com/office/powerpoint/2010/main" val="119086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892" y="2665142"/>
            <a:ext cx="6642100" cy="2273300"/>
          </a:xfrm>
          <a:prstGeom prst="rect">
            <a:avLst/>
          </a:prstGeom>
        </p:spPr>
      </p:pic>
    </p:spTree>
    <p:extLst>
      <p:ext uri="{BB962C8B-B14F-4D97-AF65-F5344CB8AC3E}">
        <p14:creationId xmlns:p14="http://schemas.microsoft.com/office/powerpoint/2010/main" val="2134926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sp>
        <p:nvSpPr>
          <p:cNvPr id="6" name="Text Placeholder 5"/>
          <p:cNvSpPr>
            <a:spLocks noGrp="1"/>
          </p:cNvSpPr>
          <p:nvPr>
            <p:ph type="body" idx="1"/>
          </p:nvPr>
        </p:nvSpPr>
        <p:spPr/>
        <p:txBody>
          <a:bodyPr/>
          <a:lstStyle/>
          <a:p>
            <a:r>
              <a:rPr lang="en-US" dirty="0" smtClean="0"/>
              <a:t>Spark</a:t>
            </a:r>
            <a:endParaRPr lang="en-US" dirty="0"/>
          </a:p>
        </p:txBody>
      </p:sp>
      <p:sp>
        <p:nvSpPr>
          <p:cNvPr id="7" name="Content Placeholder 6"/>
          <p:cNvSpPr>
            <a:spLocks noGrp="1"/>
          </p:cNvSpPr>
          <p:nvPr>
            <p:ph sz="half" idx="2"/>
          </p:nvPr>
        </p:nvSpPr>
        <p:spPr>
          <a:xfrm>
            <a:off x="2589212" y="2548966"/>
            <a:ext cx="4342893" cy="4004234"/>
          </a:xfrm>
        </p:spPr>
        <p:txBody>
          <a:bodyPr>
            <a:normAutofit/>
          </a:bodyPr>
          <a:lstStyle/>
          <a:p>
            <a:r>
              <a:rPr lang="en-US" dirty="0" smtClean="0"/>
              <a:t>RDDs</a:t>
            </a:r>
          </a:p>
          <a:p>
            <a:r>
              <a:rPr lang="en-US" dirty="0" smtClean="0"/>
              <a:t>Row-partitioned format</a:t>
            </a:r>
          </a:p>
          <a:p>
            <a:r>
              <a:rPr lang="en-US" i="1" dirty="0" err="1" smtClean="0"/>
              <a:t>MultiplyGramian</a:t>
            </a:r>
            <a:r>
              <a:rPr lang="en-US" dirty="0" smtClean="0"/>
              <a:t> is core of all three decomposition methods</a:t>
            </a:r>
          </a:p>
          <a:p>
            <a:pPr lvl="1"/>
            <a:r>
              <a:rPr lang="en-US" dirty="0" smtClean="0"/>
              <a:t>Requires only 1 round of communication</a:t>
            </a:r>
          </a:p>
          <a:p>
            <a:r>
              <a:rPr lang="en-US" dirty="0" smtClean="0"/>
              <a:t>Local linear algebra primitives use LAPACK bindings in Breeze</a:t>
            </a:r>
          </a:p>
          <a:p>
            <a:r>
              <a:rPr lang="en-US" dirty="0" err="1" smtClean="0"/>
              <a:t>Netlib</a:t>
            </a:r>
            <a:r>
              <a:rPr lang="en-US" dirty="0" smtClean="0"/>
              <a:t>-Java binding in ARPACK supplies IRAM primitive for PCA</a:t>
            </a:r>
            <a:endParaRPr lang="en-US" dirty="0"/>
          </a:p>
        </p:txBody>
      </p:sp>
      <p:sp>
        <p:nvSpPr>
          <p:cNvPr id="8" name="Text Placeholder 7"/>
          <p:cNvSpPr>
            <a:spLocks noGrp="1"/>
          </p:cNvSpPr>
          <p:nvPr>
            <p:ph type="body" sz="quarter" idx="3"/>
          </p:nvPr>
        </p:nvSpPr>
        <p:spPr/>
        <p:txBody>
          <a:bodyPr/>
          <a:lstStyle/>
          <a:p>
            <a:r>
              <a:rPr lang="en-US" dirty="0" smtClean="0"/>
              <a:t>C+MPI</a:t>
            </a:r>
            <a:endParaRPr lang="en-US" dirty="0"/>
          </a:p>
        </p:txBody>
      </p:sp>
      <p:sp>
        <p:nvSpPr>
          <p:cNvPr id="9" name="Content Placeholder 8"/>
          <p:cNvSpPr>
            <a:spLocks noGrp="1"/>
          </p:cNvSpPr>
          <p:nvPr>
            <p:ph sz="quarter" idx="4"/>
          </p:nvPr>
        </p:nvSpPr>
        <p:spPr/>
        <p:txBody>
          <a:bodyPr/>
          <a:lstStyle/>
          <a:p>
            <a:r>
              <a:rPr lang="en-US" dirty="0" smtClean="0"/>
              <a:t>Data matrices represented as 1D arrays of double-precision floats</a:t>
            </a:r>
          </a:p>
          <a:p>
            <a:r>
              <a:rPr lang="en-US" dirty="0" smtClean="0"/>
              <a:t>Partitioned across nodes using block-row partitioned format</a:t>
            </a:r>
          </a:p>
          <a:p>
            <a:r>
              <a:rPr lang="en-US" dirty="0" smtClean="0"/>
              <a:t>TSQR used as main computational library</a:t>
            </a:r>
          </a:p>
          <a:p>
            <a:r>
              <a:rPr lang="en-US" dirty="0" smtClean="0"/>
              <a:t>MPI collectives for inter-processor communication</a:t>
            </a:r>
          </a:p>
          <a:p>
            <a:r>
              <a:rPr lang="en-US" dirty="0" smtClean="0"/>
              <a:t>I/O is independent, using Cray HDF5 parallel I/O library</a:t>
            </a:r>
          </a:p>
        </p:txBody>
      </p:sp>
    </p:spTree>
    <p:extLst>
      <p:ext uri="{BB962C8B-B14F-4D97-AF65-F5344CB8AC3E}">
        <p14:creationId xmlns:p14="http://schemas.microsoft.com/office/powerpoint/2010/main" val="119285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2500"/>
                            </p:stCondLst>
                            <p:childTnLst>
                              <p:par>
                                <p:cTn id="17" presetID="10" presetClass="entr" presetSubtype="0" fill="hold" grpId="0" nodeType="afterEffect">
                                  <p:stCondLst>
                                    <p:cond delay="50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3500"/>
                            </p:stCondLst>
                            <p:childTnLst>
                              <p:par>
                                <p:cTn id="21" presetID="10" presetClass="entr" presetSubtype="0" fill="hold" grpId="0" nodeType="afterEffect">
                                  <p:stCondLst>
                                    <p:cond delay="50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4500"/>
                            </p:stCondLst>
                            <p:childTnLst>
                              <p:par>
                                <p:cTn id="25" presetID="10" presetClass="entr" presetSubtype="0" fill="hold" grpId="0" nodeType="afterEffect">
                                  <p:stCondLst>
                                    <p:cond delay="50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500"/>
                                  </p:stCondLst>
                                  <p:childTnLst>
                                    <p:set>
                                      <p:cBhvr>
                                        <p:cTn id="35" dur="1" fill="hold">
                                          <p:stCondLst>
                                            <p:cond delay="0"/>
                                          </p:stCondLst>
                                        </p:cTn>
                                        <p:tgtEl>
                                          <p:spTgt spid="9">
                                            <p:txEl>
                                              <p:pRg st="1" end="1"/>
                                            </p:txEl>
                                          </p:spTgt>
                                        </p:tgtEl>
                                        <p:attrNameLst>
                                          <p:attrName>style.visibility</p:attrName>
                                        </p:attrNameLst>
                                      </p:cBhvr>
                                      <p:to>
                                        <p:strVal val="visible"/>
                                      </p:to>
                                    </p:set>
                                    <p:animEffect transition="in" filter="fade">
                                      <p:cBhvr>
                                        <p:cTn id="36" dur="500"/>
                                        <p:tgtEl>
                                          <p:spTgt spid="9">
                                            <p:txEl>
                                              <p:pRg st="1" end="1"/>
                                            </p:txEl>
                                          </p:spTgt>
                                        </p:tgtEl>
                                      </p:cBhvr>
                                    </p:animEffect>
                                  </p:childTnLst>
                                </p:cTn>
                              </p:par>
                            </p:childTnLst>
                          </p:cTn>
                        </p:par>
                        <p:par>
                          <p:cTn id="37" fill="hold">
                            <p:stCondLst>
                              <p:cond delay="1500"/>
                            </p:stCondLst>
                            <p:childTnLst>
                              <p:par>
                                <p:cTn id="38" presetID="10" presetClass="entr" presetSubtype="0" fill="hold" grpId="0" nodeType="afterEffect">
                                  <p:stCondLst>
                                    <p:cond delay="500"/>
                                  </p:stCondLst>
                                  <p:childTnLst>
                                    <p:set>
                                      <p:cBhvr>
                                        <p:cTn id="39" dur="1" fill="hold">
                                          <p:stCondLst>
                                            <p:cond delay="0"/>
                                          </p:stCondLst>
                                        </p:cTn>
                                        <p:tgtEl>
                                          <p:spTgt spid="9">
                                            <p:txEl>
                                              <p:pRg st="2" end="2"/>
                                            </p:txEl>
                                          </p:spTgt>
                                        </p:tgtEl>
                                        <p:attrNameLst>
                                          <p:attrName>style.visibility</p:attrName>
                                        </p:attrNameLst>
                                      </p:cBhvr>
                                      <p:to>
                                        <p:strVal val="visible"/>
                                      </p:to>
                                    </p:set>
                                    <p:animEffect transition="in" filter="fade">
                                      <p:cBhvr>
                                        <p:cTn id="40" dur="500"/>
                                        <p:tgtEl>
                                          <p:spTgt spid="9">
                                            <p:txEl>
                                              <p:pRg st="2" end="2"/>
                                            </p:txEl>
                                          </p:spTgt>
                                        </p:tgtEl>
                                      </p:cBhvr>
                                    </p:animEffect>
                                  </p:childTnLst>
                                </p:cTn>
                              </p:par>
                            </p:childTnLst>
                          </p:cTn>
                        </p:par>
                        <p:par>
                          <p:cTn id="41" fill="hold">
                            <p:stCondLst>
                              <p:cond delay="2500"/>
                            </p:stCondLst>
                            <p:childTnLst>
                              <p:par>
                                <p:cTn id="42" presetID="10" presetClass="entr" presetSubtype="0" fill="hold" grpId="0" nodeType="afterEffect">
                                  <p:stCondLst>
                                    <p:cond delay="500"/>
                                  </p:stCondLst>
                                  <p:childTnLst>
                                    <p:set>
                                      <p:cBhvr>
                                        <p:cTn id="43" dur="1" fill="hold">
                                          <p:stCondLst>
                                            <p:cond delay="0"/>
                                          </p:stCondLst>
                                        </p:cTn>
                                        <p:tgtEl>
                                          <p:spTgt spid="9">
                                            <p:txEl>
                                              <p:pRg st="3" end="3"/>
                                            </p:txEl>
                                          </p:spTgt>
                                        </p:tgtEl>
                                        <p:attrNameLst>
                                          <p:attrName>style.visibility</p:attrName>
                                        </p:attrNameLst>
                                      </p:cBhvr>
                                      <p:to>
                                        <p:strVal val="visible"/>
                                      </p:to>
                                    </p:set>
                                    <p:animEffect transition="in" filter="fade">
                                      <p:cBhvr>
                                        <p:cTn id="44" dur="500"/>
                                        <p:tgtEl>
                                          <p:spTgt spid="9">
                                            <p:txEl>
                                              <p:pRg st="3" end="3"/>
                                            </p:txEl>
                                          </p:spTgt>
                                        </p:tgtEl>
                                      </p:cBhvr>
                                    </p:animEffect>
                                  </p:childTnLst>
                                </p:cTn>
                              </p:par>
                            </p:childTnLst>
                          </p:cTn>
                        </p:par>
                        <p:par>
                          <p:cTn id="45" fill="hold">
                            <p:stCondLst>
                              <p:cond delay="3500"/>
                            </p:stCondLst>
                            <p:childTnLst>
                              <p:par>
                                <p:cTn id="46" presetID="10" presetClass="entr" presetSubtype="0" fill="hold" grpId="0" nodeType="afterEffect">
                                  <p:stCondLst>
                                    <p:cond delay="50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fade">
                                      <p:cBhvr>
                                        <p:cTn id="48"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alphaModFix amt="20000"/>
          </a:blip>
          <a:stretch>
            <a:fillRect/>
          </a:stretch>
        </p:blipFill>
        <p:spPr>
          <a:xfrm>
            <a:off x="0" y="2014465"/>
            <a:ext cx="12192000" cy="4414029"/>
          </a:xfrm>
          <a:prstGeom prst="rect">
            <a:avLst/>
          </a:prstGeom>
        </p:spPr>
      </p:pic>
      <p:sp>
        <p:nvSpPr>
          <p:cNvPr id="7" name="Title 6"/>
          <p:cNvSpPr>
            <a:spLocks noGrp="1"/>
          </p:cNvSpPr>
          <p:nvPr>
            <p:ph type="title"/>
          </p:nvPr>
        </p:nvSpPr>
        <p:spPr/>
        <p:txBody>
          <a:bodyPr/>
          <a:lstStyle/>
          <a:p>
            <a:r>
              <a:rPr lang="en-US" dirty="0" smtClean="0"/>
              <a:t>Setup</a:t>
            </a:r>
            <a:endParaRPr lang="en-US" dirty="0"/>
          </a:p>
        </p:txBody>
      </p:sp>
      <p:sp>
        <p:nvSpPr>
          <p:cNvPr id="8" name="Content Placeholder 7"/>
          <p:cNvSpPr>
            <a:spLocks noGrp="1"/>
          </p:cNvSpPr>
          <p:nvPr>
            <p:ph idx="1"/>
          </p:nvPr>
        </p:nvSpPr>
        <p:spPr>
          <a:xfrm>
            <a:off x="2589212" y="2133600"/>
            <a:ext cx="4101148" cy="4495800"/>
          </a:xfrm>
        </p:spPr>
        <p:txBody>
          <a:bodyPr/>
          <a:lstStyle/>
          <a:p>
            <a:r>
              <a:rPr lang="en-US" dirty="0" smtClean="0"/>
              <a:t>Cray XC40 system</a:t>
            </a:r>
          </a:p>
          <a:p>
            <a:r>
              <a:rPr lang="en-US" dirty="0" smtClean="0"/>
              <a:t>1,632 dual-socket compute nodes</a:t>
            </a:r>
          </a:p>
          <a:p>
            <a:r>
              <a:rPr lang="en-US" dirty="0" smtClean="0"/>
              <a:t>Each node has two 2.3GHz 16-core Haswell processors</a:t>
            </a:r>
          </a:p>
          <a:p>
            <a:r>
              <a:rPr lang="en-US" dirty="0" smtClean="0"/>
              <a:t>Each node has 128GB of DRAM</a:t>
            </a:r>
          </a:p>
          <a:p>
            <a:r>
              <a:rPr lang="en-US" dirty="0" smtClean="0"/>
              <a:t>Cray Aries high-speed interconnect is configured in “Dragonfly” topology</a:t>
            </a:r>
          </a:p>
          <a:p>
            <a:r>
              <a:rPr lang="en-US" dirty="0" err="1" smtClean="0"/>
              <a:t>Lustre</a:t>
            </a:r>
            <a:r>
              <a:rPr lang="en-US" dirty="0" smtClean="0"/>
              <a:t> scratch filesystem with 27PB of storage</a:t>
            </a:r>
          </a:p>
          <a:p>
            <a:r>
              <a:rPr lang="en-US" dirty="0" smtClean="0"/>
              <a:t>700 GB/s peak I/O performance</a:t>
            </a:r>
          </a:p>
        </p:txBody>
      </p:sp>
    </p:spTree>
    <p:extLst>
      <p:ext uri="{BB962C8B-B14F-4D97-AF65-F5344CB8AC3E}">
        <p14:creationId xmlns:p14="http://schemas.microsoft.com/office/powerpoint/2010/main" val="199628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 Parameters</a:t>
            </a:r>
            <a:endParaRPr lang="en-US" dirty="0"/>
          </a:p>
        </p:txBody>
      </p:sp>
      <p:sp>
        <p:nvSpPr>
          <p:cNvPr id="4" name="Text Placeholder 3"/>
          <p:cNvSpPr>
            <a:spLocks noGrp="1"/>
          </p:cNvSpPr>
          <p:nvPr>
            <p:ph type="body" idx="1"/>
          </p:nvPr>
        </p:nvSpPr>
        <p:spPr/>
        <p:txBody>
          <a:bodyPr/>
          <a:lstStyle/>
          <a:p>
            <a:r>
              <a:rPr lang="en-US" dirty="0" smtClean="0"/>
              <a:t>Spark</a:t>
            </a:r>
            <a:endParaRPr lang="en-US" dirty="0"/>
          </a:p>
        </p:txBody>
      </p:sp>
      <p:sp>
        <p:nvSpPr>
          <p:cNvPr id="5" name="Content Placeholder 4"/>
          <p:cNvSpPr>
            <a:spLocks noGrp="1"/>
          </p:cNvSpPr>
          <p:nvPr>
            <p:ph sz="half" idx="2"/>
          </p:nvPr>
        </p:nvSpPr>
        <p:spPr>
          <a:xfrm>
            <a:off x="2589212" y="2548966"/>
            <a:ext cx="4342893" cy="4171874"/>
          </a:xfrm>
        </p:spPr>
        <p:txBody>
          <a:bodyPr/>
          <a:lstStyle/>
          <a:p>
            <a:r>
              <a:rPr lang="en-US" dirty="0" smtClean="0"/>
              <a:t>Shifter writable temporary space, private to each node, for simulating local disk</a:t>
            </a:r>
          </a:p>
          <a:p>
            <a:r>
              <a:rPr lang="en-US" dirty="0" smtClean="0"/>
              <a:t>Driver and executor: 100 GB</a:t>
            </a:r>
          </a:p>
          <a:p>
            <a:r>
              <a:rPr lang="en-US" dirty="0" smtClean="0"/>
              <a:t>Turned off speculation</a:t>
            </a:r>
          </a:p>
          <a:p>
            <a:r>
              <a:rPr lang="en-US" dirty="0" smtClean="0"/>
              <a:t>Spark locality wait: 2 minutes</a:t>
            </a:r>
          </a:p>
          <a:p>
            <a:r>
              <a:rPr lang="en-US" dirty="0" smtClean="0"/>
              <a:t>1-to-1 correspondence between Spark cores and physical cores</a:t>
            </a:r>
          </a:p>
          <a:p>
            <a:r>
              <a:rPr lang="en-US" dirty="0" err="1" smtClean="0"/>
              <a:t>KryoSerializer</a:t>
            </a:r>
            <a:endParaRPr lang="en-US" dirty="0" smtClean="0"/>
          </a:p>
          <a:p>
            <a:r>
              <a:rPr lang="en-US" dirty="0" smtClean="0"/>
              <a:t>Compiled Spark using multi-threaded </a:t>
            </a:r>
            <a:r>
              <a:rPr lang="en-US" dirty="0" err="1" smtClean="0"/>
              <a:t>OpenBLAS</a:t>
            </a:r>
            <a:endParaRPr lang="en-US" dirty="0"/>
          </a:p>
        </p:txBody>
      </p:sp>
      <p:sp>
        <p:nvSpPr>
          <p:cNvPr id="6" name="Text Placeholder 5"/>
          <p:cNvSpPr>
            <a:spLocks noGrp="1"/>
          </p:cNvSpPr>
          <p:nvPr>
            <p:ph type="body" sz="quarter" idx="3"/>
          </p:nvPr>
        </p:nvSpPr>
        <p:spPr/>
        <p:txBody>
          <a:bodyPr/>
          <a:lstStyle/>
          <a:p>
            <a:r>
              <a:rPr lang="en-US" dirty="0" smtClean="0"/>
              <a:t>C+MPI</a:t>
            </a:r>
            <a:endParaRPr lang="en-US" dirty="0"/>
          </a:p>
        </p:txBody>
      </p:sp>
      <p:sp>
        <p:nvSpPr>
          <p:cNvPr id="7" name="Content Placeholder 6"/>
          <p:cNvSpPr>
            <a:spLocks noGrp="1"/>
          </p:cNvSpPr>
          <p:nvPr>
            <p:ph sz="quarter" idx="4"/>
          </p:nvPr>
        </p:nvSpPr>
        <p:spPr/>
        <p:txBody>
          <a:bodyPr/>
          <a:lstStyle/>
          <a:p>
            <a:r>
              <a:rPr lang="en-US" dirty="0" smtClean="0"/>
              <a:t>NMF algorithm uses Tall-Skinny QR (TSQR) as part of Communication-Avoiding Dense Matrix Computations (CANDMC) library</a:t>
            </a:r>
          </a:p>
          <a:p>
            <a:r>
              <a:rPr lang="en-US" dirty="0" smtClean="0"/>
              <a:t>Links to Intel MKL for optimized BLAS routines using Fortran libraries</a:t>
            </a:r>
          </a:p>
          <a:p>
            <a:r>
              <a:rPr lang="en-US" dirty="0" smtClean="0"/>
              <a:t>Flat-MPI configuration with one MPI process per physical core</a:t>
            </a:r>
          </a:p>
          <a:p>
            <a:r>
              <a:rPr lang="en-US" dirty="0" smtClean="0"/>
              <a:t>Disabled </a:t>
            </a:r>
            <a:r>
              <a:rPr lang="en-US" dirty="0" err="1" smtClean="0"/>
              <a:t>TurboBoost</a:t>
            </a:r>
            <a:endParaRPr lang="en-US" dirty="0" smtClean="0"/>
          </a:p>
        </p:txBody>
      </p:sp>
    </p:spTree>
    <p:extLst>
      <p:ext uri="{BB962C8B-B14F-4D97-AF65-F5344CB8AC3E}">
        <p14:creationId xmlns:p14="http://schemas.microsoft.com/office/powerpoint/2010/main" val="78360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2500"/>
                            </p:stCondLst>
                            <p:childTnLst>
                              <p:par>
                                <p:cTn id="17" presetID="10" presetClass="entr" presetSubtype="0" fill="hold" grpId="0" nodeType="afterEffect">
                                  <p:stCondLst>
                                    <p:cond delay="50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3500"/>
                            </p:stCondLst>
                            <p:childTnLst>
                              <p:par>
                                <p:cTn id="21" presetID="10" presetClass="entr" presetSubtype="0" fill="hold" grpId="0" nodeType="afterEffect">
                                  <p:stCondLst>
                                    <p:cond delay="50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4500"/>
                            </p:stCondLst>
                            <p:childTnLst>
                              <p:par>
                                <p:cTn id="25" presetID="10" presetClass="entr" presetSubtype="0" fill="hold" grpId="0" nodeType="afterEffect">
                                  <p:stCondLst>
                                    <p:cond delay="50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5500"/>
                            </p:stCondLst>
                            <p:childTnLst>
                              <p:par>
                                <p:cTn id="29" presetID="10" presetClass="entr" presetSubtype="0" fill="hold" grpId="0" nodeType="afterEffect">
                                  <p:stCondLst>
                                    <p:cond delay="50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childTnLst>
                          </p:cTn>
                        </p:par>
                        <p:par>
                          <p:cTn id="37" fill="hold">
                            <p:stCondLst>
                              <p:cond delay="500"/>
                            </p:stCondLst>
                            <p:childTnLst>
                              <p:par>
                                <p:cTn id="38" presetID="10" presetClass="entr" presetSubtype="0" fill="hold" grpId="0" nodeType="afterEffect">
                                  <p:stCondLst>
                                    <p:cond delay="500"/>
                                  </p:stCondLst>
                                  <p:childTnLst>
                                    <p:set>
                                      <p:cBhvr>
                                        <p:cTn id="39" dur="1" fill="hold">
                                          <p:stCondLst>
                                            <p:cond delay="0"/>
                                          </p:stCondLst>
                                        </p:cTn>
                                        <p:tgtEl>
                                          <p:spTgt spid="7">
                                            <p:txEl>
                                              <p:pRg st="1" end="1"/>
                                            </p:txEl>
                                          </p:spTgt>
                                        </p:tgtEl>
                                        <p:attrNameLst>
                                          <p:attrName>style.visibility</p:attrName>
                                        </p:attrNameLst>
                                      </p:cBhvr>
                                      <p:to>
                                        <p:strVal val="visible"/>
                                      </p:to>
                                    </p:set>
                                    <p:animEffect transition="in" filter="fade">
                                      <p:cBhvr>
                                        <p:cTn id="40" dur="500"/>
                                        <p:tgtEl>
                                          <p:spTgt spid="7">
                                            <p:txEl>
                                              <p:pRg st="1" end="1"/>
                                            </p:txEl>
                                          </p:spTgt>
                                        </p:tgtEl>
                                      </p:cBhvr>
                                    </p:animEffect>
                                  </p:childTnLst>
                                </p:cTn>
                              </p:par>
                            </p:childTnLst>
                          </p:cTn>
                        </p:par>
                        <p:par>
                          <p:cTn id="41" fill="hold">
                            <p:stCondLst>
                              <p:cond delay="1500"/>
                            </p:stCondLst>
                            <p:childTnLst>
                              <p:par>
                                <p:cTn id="42" presetID="10" presetClass="entr" presetSubtype="0" fill="hold" grpId="0" nodeType="afterEffect">
                                  <p:stCondLst>
                                    <p:cond delay="500"/>
                                  </p:stCondLst>
                                  <p:childTnLst>
                                    <p:set>
                                      <p:cBhvr>
                                        <p:cTn id="43" dur="1" fill="hold">
                                          <p:stCondLst>
                                            <p:cond delay="0"/>
                                          </p:stCondLst>
                                        </p:cTn>
                                        <p:tgtEl>
                                          <p:spTgt spid="7">
                                            <p:txEl>
                                              <p:pRg st="2" end="2"/>
                                            </p:txEl>
                                          </p:spTgt>
                                        </p:tgtEl>
                                        <p:attrNameLst>
                                          <p:attrName>style.visibility</p:attrName>
                                        </p:attrNameLst>
                                      </p:cBhvr>
                                      <p:to>
                                        <p:strVal val="visible"/>
                                      </p:to>
                                    </p:set>
                                    <p:animEffect transition="in" filter="fade">
                                      <p:cBhvr>
                                        <p:cTn id="44" dur="500"/>
                                        <p:tgtEl>
                                          <p:spTgt spid="7">
                                            <p:txEl>
                                              <p:pRg st="2" end="2"/>
                                            </p:txEl>
                                          </p:spTgt>
                                        </p:tgtEl>
                                      </p:cBhvr>
                                    </p:animEffect>
                                  </p:childTnLst>
                                </p:cTn>
                              </p:par>
                            </p:childTnLst>
                          </p:cTn>
                        </p:par>
                        <p:par>
                          <p:cTn id="45" fill="hold">
                            <p:stCondLst>
                              <p:cond delay="2500"/>
                            </p:stCondLst>
                            <p:childTnLst>
                              <p:par>
                                <p:cTn id="46" presetID="10" presetClass="entr" presetSubtype="0" fill="hold" grpId="0" nodeType="afterEffect">
                                  <p:stCondLst>
                                    <p:cond delay="500"/>
                                  </p:stCondLst>
                                  <p:childTnLst>
                                    <p:set>
                                      <p:cBhvr>
                                        <p:cTn id="47" dur="1" fill="hold">
                                          <p:stCondLst>
                                            <p:cond delay="0"/>
                                          </p:stCondLst>
                                        </p:cTn>
                                        <p:tgtEl>
                                          <p:spTgt spid="7">
                                            <p:txEl>
                                              <p:pRg st="3" end="3"/>
                                            </p:txEl>
                                          </p:spTgt>
                                        </p:tgtEl>
                                        <p:attrNameLst>
                                          <p:attrName>style.visibility</p:attrName>
                                        </p:attrNameLst>
                                      </p:cBhvr>
                                      <p:to>
                                        <p:strVal val="visible"/>
                                      </p:to>
                                    </p:set>
                                    <p:animEffect transition="in" filter="fade">
                                      <p:cBhvr>
                                        <p:cTn id="4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Spark Overheads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820" y="1905000"/>
            <a:ext cx="8712200" cy="3263900"/>
          </a:xfrm>
          <a:prstGeom prst="rect">
            <a:avLst/>
          </a:prstGeom>
        </p:spPr>
      </p:pic>
    </p:spTree>
    <p:extLst>
      <p:ext uri="{BB962C8B-B14F-4D97-AF65-F5344CB8AC3E}">
        <p14:creationId xmlns:p14="http://schemas.microsoft.com/office/powerpoint/2010/main" val="2483895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sz="6000" dirty="0" smtClean="0"/>
              <a:t>SPARK BEATS MPI!!!1</a:t>
            </a:r>
          </a:p>
          <a:p>
            <a:r>
              <a:rPr lang="is-IS" dirty="0" smtClean="0"/>
              <a:t>…not</a:t>
            </a:r>
            <a:endParaRPr lang="en-US" dirty="0"/>
          </a:p>
        </p:txBody>
      </p:sp>
    </p:spTree>
    <p:extLst>
      <p:ext uri="{BB962C8B-B14F-4D97-AF65-F5344CB8AC3E}">
        <p14:creationId xmlns:p14="http://schemas.microsoft.com/office/powerpoint/2010/main" val="178527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0"/>
                                        <p:tgtEl>
                                          <p:spTgt spid="3">
                                            <p:txEl>
                                              <p:pRg st="0" end="0"/>
                                            </p:txEl>
                                          </p:spTgt>
                                        </p:tgtEl>
                                      </p:cBhvr>
                                    </p:animEffect>
                                  </p:childTnLst>
                                </p:cTn>
                              </p:par>
                            </p:childTnLst>
                          </p:cTn>
                        </p:par>
                        <p:par>
                          <p:cTn id="8" fill="hold">
                            <p:stCondLst>
                              <p:cond delay="10000"/>
                            </p:stCondLst>
                            <p:childTnLst>
                              <p:par>
                                <p:cTn id="9" presetID="10" presetClass="entr" presetSubtype="0"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2589212" y="2133600"/>
            <a:ext cx="2535620" cy="3777622"/>
          </a:xfrm>
        </p:spPr>
        <p:txBody>
          <a:bodyPr/>
          <a:lstStyle/>
          <a:p>
            <a:r>
              <a:rPr lang="en-US" dirty="0" smtClean="0"/>
              <a:t>NMF on </a:t>
            </a:r>
            <a:r>
              <a:rPr lang="en-US" dirty="0" err="1" smtClean="0"/>
              <a:t>Daya</a:t>
            </a:r>
            <a:r>
              <a:rPr lang="en-US" dirty="0" smtClean="0"/>
              <a:t> Bay matrix</a:t>
            </a:r>
          </a:p>
          <a:p>
            <a:r>
              <a:rPr lang="en-US" dirty="0" smtClean="0"/>
              <a:t>Efficiency, normalized to 50 node runtime of both frameworks (x = 1)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832" y="1783080"/>
            <a:ext cx="6838568" cy="4953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4832" y="1480514"/>
            <a:ext cx="6838568" cy="5255566"/>
          </a:xfrm>
          <a:prstGeom prst="rect">
            <a:avLst/>
          </a:prstGeom>
        </p:spPr>
      </p:pic>
    </p:spTree>
    <p:extLst>
      <p:ext uri="{BB962C8B-B14F-4D97-AF65-F5344CB8AC3E}">
        <p14:creationId xmlns:p14="http://schemas.microsoft.com/office/powerpoint/2010/main" val="147812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2589212" y="2133600"/>
            <a:ext cx="3003868" cy="3777622"/>
          </a:xfrm>
        </p:spPr>
        <p:txBody>
          <a:bodyPr/>
          <a:lstStyle/>
          <a:p>
            <a:r>
              <a:rPr lang="en-US" dirty="0" smtClean="0"/>
              <a:t>PCA on </a:t>
            </a:r>
            <a:r>
              <a:rPr lang="en-US" smtClean="0"/>
              <a:t>climate data</a:t>
            </a: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877" y="1905000"/>
            <a:ext cx="6447202" cy="4831080"/>
          </a:xfrm>
          <a:prstGeom prst="rect">
            <a:avLst/>
          </a:prstGeom>
        </p:spPr>
      </p:pic>
    </p:spTree>
    <p:extLst>
      <p:ext uri="{BB962C8B-B14F-4D97-AF65-F5344CB8AC3E}">
        <p14:creationId xmlns:p14="http://schemas.microsoft.com/office/powerpoint/2010/main" val="5558354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a:xfrm>
            <a:off x="2589212" y="2133600"/>
            <a:ext cx="8915400" cy="1569720"/>
          </a:xfrm>
        </p:spPr>
        <p:txBody>
          <a:bodyPr/>
          <a:lstStyle/>
          <a:p>
            <a:r>
              <a:rPr lang="en-US" dirty="0" smtClean="0"/>
              <a:t>A key step to gaining insight in nearly any scientific field is </a:t>
            </a:r>
            <a:r>
              <a:rPr lang="en-US" i="1" dirty="0" smtClean="0"/>
              <a:t>data analytics</a:t>
            </a:r>
            <a:endParaRPr lang="en-US" dirty="0" smtClean="0"/>
          </a:p>
          <a:p>
            <a:pPr lvl="1"/>
            <a:r>
              <a:rPr lang="en-US" dirty="0" smtClean="0"/>
              <a:t>Something of a rate-limiting step</a:t>
            </a:r>
          </a:p>
          <a:p>
            <a:r>
              <a:rPr lang="en-US" dirty="0" smtClean="0"/>
              <a:t>Some of the most important of these analytics strategies rely on matrix algorithms</a:t>
            </a:r>
          </a:p>
          <a:p>
            <a:endParaRPr lang="en-US" dirty="0" smtClean="0"/>
          </a:p>
        </p:txBody>
      </p:sp>
      <p:sp>
        <p:nvSpPr>
          <p:cNvPr id="4" name="Oval 3"/>
          <p:cNvSpPr/>
          <p:nvPr/>
        </p:nvSpPr>
        <p:spPr>
          <a:xfrm>
            <a:off x="1844040" y="3703320"/>
            <a:ext cx="2545080" cy="2545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ScaLAPACK</a:t>
            </a:r>
            <a:endParaRPr lang="en-US" dirty="0" smtClean="0"/>
          </a:p>
          <a:p>
            <a:pPr algn="ctr"/>
            <a:r>
              <a:rPr lang="en-US" dirty="0" smtClean="0"/>
              <a:t>LAPACK</a:t>
            </a:r>
          </a:p>
          <a:p>
            <a:pPr algn="ctr"/>
            <a:r>
              <a:rPr lang="en-US" dirty="0" smtClean="0"/>
              <a:t>BLAS</a:t>
            </a:r>
          </a:p>
          <a:p>
            <a:pPr algn="ctr"/>
            <a:r>
              <a:rPr lang="en-US" dirty="0" smtClean="0"/>
              <a:t>PLASMA</a:t>
            </a:r>
          </a:p>
          <a:p>
            <a:pPr algn="ctr"/>
            <a:r>
              <a:rPr lang="en-US" dirty="0" smtClean="0"/>
              <a:t>MAGMA</a:t>
            </a:r>
            <a:endParaRPr lang="en-US" dirty="0"/>
          </a:p>
        </p:txBody>
      </p:sp>
      <p:sp>
        <p:nvSpPr>
          <p:cNvPr id="5" name="Oval 4"/>
          <p:cNvSpPr/>
          <p:nvPr/>
        </p:nvSpPr>
        <p:spPr>
          <a:xfrm>
            <a:off x="5303520" y="4640580"/>
            <a:ext cx="472440" cy="472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6217920" y="4640580"/>
            <a:ext cx="472440" cy="472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7132320" y="4640580"/>
            <a:ext cx="472440" cy="472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8519160" y="3703320"/>
            <a:ext cx="2545080" cy="2545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MapReduce</a:t>
            </a:r>
          </a:p>
          <a:p>
            <a:pPr algn="ctr"/>
            <a:r>
              <a:rPr lang="en-US" dirty="0" smtClean="0"/>
              <a:t>Spark</a:t>
            </a:r>
          </a:p>
          <a:p>
            <a:pPr algn="ctr"/>
            <a:r>
              <a:rPr lang="en-US" dirty="0" err="1" smtClean="0"/>
              <a:t>Flink</a:t>
            </a:r>
            <a:endParaRPr lang="en-US" dirty="0"/>
          </a:p>
        </p:txBody>
      </p:sp>
      <p:sp>
        <p:nvSpPr>
          <p:cNvPr id="9" name="TextBox 8"/>
          <p:cNvSpPr txBox="1"/>
          <p:nvPr/>
        </p:nvSpPr>
        <p:spPr>
          <a:xfrm>
            <a:off x="5997925" y="4091970"/>
            <a:ext cx="912429" cy="1569660"/>
          </a:xfrm>
          <a:prstGeom prst="rect">
            <a:avLst/>
          </a:prstGeom>
          <a:noFill/>
        </p:spPr>
        <p:txBody>
          <a:bodyPr wrap="none" rtlCol="0">
            <a:spAutoFit/>
          </a:bodyPr>
          <a:lstStyle/>
          <a:p>
            <a:r>
              <a:rPr lang="en-US" sz="9600" smtClean="0"/>
              <a:t>?</a:t>
            </a:r>
            <a:endParaRPr lang="en-US" sz="9600"/>
          </a:p>
        </p:txBody>
      </p:sp>
    </p:spTree>
    <p:extLst>
      <p:ext uri="{BB962C8B-B14F-4D97-AF65-F5344CB8AC3E}">
        <p14:creationId xmlns:p14="http://schemas.microsoft.com/office/powerpoint/2010/main" val="15768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10" presetClass="entr" presetSubtype="0" fill="hold" grpId="0"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2500"/>
                            </p:stCondLst>
                            <p:childTnLst>
                              <p:par>
                                <p:cTn id="30" presetID="10" presetClass="entr" presetSubtype="0"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5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5" grpId="1" animBg="1"/>
      <p:bldP spid="6" grpId="0" animBg="1"/>
      <p:bldP spid="6" grpId="1" animBg="1"/>
      <p:bldP spid="7" grpId="0" animBg="1"/>
      <p:bldP spid="7" grpId="1" animBg="1"/>
      <p:bldP spid="8"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2589212" y="2133600"/>
            <a:ext cx="3430588" cy="3777622"/>
          </a:xfrm>
        </p:spPr>
        <p:txBody>
          <a:bodyPr/>
          <a:lstStyle/>
          <a:p>
            <a:r>
              <a:rPr lang="en-US" dirty="0" smtClean="0"/>
              <a:t>PCA on atmospheric data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520" y="1839755"/>
            <a:ext cx="6019199" cy="4365311"/>
          </a:xfrm>
          <a:prstGeom prst="rect">
            <a:avLst/>
          </a:prstGeom>
        </p:spPr>
      </p:pic>
    </p:spTree>
    <p:extLst>
      <p:ext uri="{BB962C8B-B14F-4D97-AF65-F5344CB8AC3E}">
        <p14:creationId xmlns:p14="http://schemas.microsoft.com/office/powerpoint/2010/main" val="254499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2589212" y="2133600"/>
            <a:ext cx="3354388" cy="3777622"/>
          </a:xfrm>
        </p:spPr>
        <p:txBody>
          <a:bodyPr/>
          <a:lstStyle/>
          <a:p>
            <a:r>
              <a:rPr lang="en-US" dirty="0" smtClean="0"/>
              <a:t>CX on mass-spec data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040" y="2824480"/>
            <a:ext cx="5118100" cy="2019300"/>
          </a:xfrm>
          <a:prstGeom prst="rect">
            <a:avLst/>
          </a:prstGeom>
        </p:spPr>
      </p:pic>
    </p:spTree>
    <p:extLst>
      <p:ext uri="{BB962C8B-B14F-4D97-AF65-F5344CB8AC3E}">
        <p14:creationId xmlns:p14="http://schemas.microsoft.com/office/powerpoint/2010/main" val="814163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920" y="1264555"/>
            <a:ext cx="7680960" cy="5448713"/>
          </a:xfrm>
          <a:prstGeom prst="rect">
            <a:avLst/>
          </a:prstGeom>
        </p:spPr>
      </p:pic>
    </p:spTree>
    <p:extLst>
      <p:ext uri="{BB962C8B-B14F-4D97-AF65-F5344CB8AC3E}">
        <p14:creationId xmlns:p14="http://schemas.microsoft.com/office/powerpoint/2010/main" val="1091270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Scheduling </a:t>
            </a:r>
            <a:r>
              <a:rPr lang="en-US" dirty="0"/>
              <a:t>Bottlenecks</a:t>
            </a:r>
          </a:p>
        </p:txBody>
      </p:sp>
      <p:sp>
        <p:nvSpPr>
          <p:cNvPr id="3" name="Content Placeholder 2"/>
          <p:cNvSpPr>
            <a:spLocks noGrp="1"/>
          </p:cNvSpPr>
          <p:nvPr>
            <p:ph idx="1"/>
          </p:nvPr>
        </p:nvSpPr>
        <p:spPr>
          <a:xfrm>
            <a:off x="2589212" y="2133600"/>
            <a:ext cx="8915400" cy="1752600"/>
          </a:xfrm>
        </p:spPr>
        <p:txBody>
          <a:bodyPr>
            <a:normAutofit/>
          </a:bodyPr>
          <a:lstStyle/>
          <a:p>
            <a:r>
              <a:rPr lang="en-US" dirty="0" smtClean="0"/>
              <a:t>Spark driver creates and sends tasks serially, causing bottlenecks at high concurrency</a:t>
            </a:r>
          </a:p>
          <a:p>
            <a:pPr lvl="1"/>
            <a:r>
              <a:rPr lang="en-US" dirty="0" smtClean="0"/>
              <a:t>Task Start Delay: time from start of stage until task is sent to executor</a:t>
            </a:r>
          </a:p>
          <a:p>
            <a:pPr lvl="1"/>
            <a:r>
              <a:rPr lang="en-US" dirty="0" smtClean="0"/>
              <a:t>Scheduler Delay: additional time until driver receives confirmation task was received and execution has started</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180" y="3743960"/>
            <a:ext cx="8102600" cy="2997200"/>
          </a:xfrm>
          <a:prstGeom prst="rect">
            <a:avLst/>
          </a:prstGeom>
        </p:spPr>
      </p:pic>
    </p:spTree>
    <p:extLst>
      <p:ext uri="{BB962C8B-B14F-4D97-AF65-F5344CB8AC3E}">
        <p14:creationId xmlns:p14="http://schemas.microsoft.com/office/powerpoint/2010/main" val="165373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Overheads</a:t>
            </a:r>
            <a:endParaRPr lang="en-US" dirty="0"/>
          </a:p>
        </p:txBody>
      </p:sp>
      <p:sp>
        <p:nvSpPr>
          <p:cNvPr id="6" name="Content Placeholder 5"/>
          <p:cNvSpPr>
            <a:spLocks noGrp="1"/>
          </p:cNvSpPr>
          <p:nvPr>
            <p:ph sz="half" idx="1"/>
          </p:nvPr>
        </p:nvSpPr>
        <p:spPr/>
        <p:txBody>
          <a:bodyPr/>
          <a:lstStyle/>
          <a:p>
            <a:r>
              <a:rPr lang="en-US" dirty="0" smtClean="0"/>
              <a:t>Distribution of time spent in components of task for multiplying the </a:t>
            </a:r>
            <a:r>
              <a:rPr lang="en-US" dirty="0" err="1" smtClean="0"/>
              <a:t>Gramian</a:t>
            </a:r>
            <a:r>
              <a:rPr lang="en-US" dirty="0" smtClean="0"/>
              <a:t> in Spark PCA</a:t>
            </a:r>
          </a:p>
          <a:p>
            <a:r>
              <a:rPr lang="en-US" dirty="0" smtClean="0"/>
              <a:t>Executor </a:t>
            </a:r>
            <a:r>
              <a:rPr lang="en-US" dirty="0" err="1" smtClean="0"/>
              <a:t>deserialize</a:t>
            </a:r>
            <a:r>
              <a:rPr lang="en-US" dirty="0" smtClean="0"/>
              <a:t> time is consistently large</a:t>
            </a:r>
          </a:p>
          <a:p>
            <a:r>
              <a:rPr lang="en-US" dirty="0" smtClean="0"/>
              <a:t>Usually attributable to large tasks that take time to unpack</a:t>
            </a:r>
          </a:p>
          <a:p>
            <a:r>
              <a:rPr lang="en-US" dirty="0" smtClean="0"/>
              <a:t>Time spent in garbage collection also counts toward deserialization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456" y="1783080"/>
            <a:ext cx="5052203" cy="4128142"/>
          </a:xfrm>
          <a:prstGeom prst="rect">
            <a:avLst/>
          </a:prstGeom>
        </p:spPr>
      </p:pic>
    </p:spTree>
    <p:extLst>
      <p:ext uri="{BB962C8B-B14F-4D97-AF65-F5344CB8AC3E}">
        <p14:creationId xmlns:p14="http://schemas.microsoft.com/office/powerpoint/2010/main" val="185066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t>
            </a:r>
            <a:r>
              <a:rPr lang="en-US" dirty="0"/>
              <a:t>Variability and </a:t>
            </a:r>
            <a:r>
              <a:rPr lang="en-US" dirty="0" smtClean="0"/>
              <a:t>Stragglers</a:t>
            </a:r>
            <a:endParaRPr lang="en-US" dirty="0"/>
          </a:p>
        </p:txBody>
      </p:sp>
      <p:sp>
        <p:nvSpPr>
          <p:cNvPr id="3" name="Content Placeholder 2"/>
          <p:cNvSpPr>
            <a:spLocks noGrp="1"/>
          </p:cNvSpPr>
          <p:nvPr>
            <p:ph idx="1"/>
          </p:nvPr>
        </p:nvSpPr>
        <p:spPr/>
        <p:txBody>
          <a:bodyPr/>
          <a:lstStyle/>
          <a:p>
            <a:r>
              <a:rPr lang="en-US" dirty="0" smtClean="0"/>
              <a:t>Bulk-synchronous execution model of Spark creates scaling issues in presence of stragglers</a:t>
            </a:r>
          </a:p>
          <a:p>
            <a:r>
              <a:rPr lang="en-US" dirty="0" smtClean="0"/>
              <a:t>Variations in wait time as large as 25%; could not be attributed to any particular Spark stage</a:t>
            </a:r>
          </a:p>
          <a:p>
            <a:r>
              <a:rPr lang="en-US" dirty="0" smtClean="0"/>
              <a:t>Spark has “speculation” functionality that aims to mitigate this variability by restarting straggling tasks on a new executor</a:t>
            </a:r>
          </a:p>
          <a:p>
            <a:r>
              <a:rPr lang="en-US" dirty="0" smtClean="0"/>
              <a:t>Empirical findings showed no improvement in performance, as overhead in fetching the portion of the RDD needed from another worker was very high</a:t>
            </a:r>
          </a:p>
          <a:p>
            <a:pPr lvl="1"/>
            <a:r>
              <a:rPr lang="en-US" dirty="0" smtClean="0"/>
              <a:t>Would have to wait for those workers to finish their own tasks first</a:t>
            </a:r>
          </a:p>
          <a:p>
            <a:pPr lvl="1"/>
            <a:r>
              <a:rPr lang="en-US" dirty="0" smtClean="0"/>
              <a:t>Can result in delays as long as the run time of the straggling task</a:t>
            </a:r>
          </a:p>
        </p:txBody>
      </p:sp>
    </p:spTree>
    <p:extLst>
      <p:ext uri="{BB962C8B-B14F-4D97-AF65-F5344CB8AC3E}">
        <p14:creationId xmlns:p14="http://schemas.microsoft.com/office/powerpoint/2010/main" val="134399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Comparisons reveal multitude of opportunities for improving Spark performance in large-scale scientific computing</a:t>
            </a:r>
          </a:p>
          <a:p>
            <a:r>
              <a:rPr lang="en-US" dirty="0" smtClean="0"/>
              <a:t>Spark performance associated with scheduling, stragglers, and serialization/deserialization dominate runtime by an order of magnitude</a:t>
            </a:r>
          </a:p>
          <a:p>
            <a:r>
              <a:rPr lang="en-US" dirty="0" smtClean="0"/>
              <a:t>May be worthwhile to investigate mechanisms for interfacing and integrating MPI-based runtimes with Spark (copy penalties between runtimes may not be prohibitive, given performance gains)</a:t>
            </a:r>
          </a:p>
          <a:p>
            <a:r>
              <a:rPr lang="en-US" dirty="0" smtClean="0"/>
              <a:t>Efficient, parallel I/O is critical for scalable data analytics</a:t>
            </a:r>
            <a:endParaRPr lang="en-US" dirty="0"/>
          </a:p>
        </p:txBody>
      </p:sp>
    </p:spTree>
    <p:extLst>
      <p:ext uri="{BB962C8B-B14F-4D97-AF65-F5344CB8AC3E}">
        <p14:creationId xmlns:p14="http://schemas.microsoft.com/office/powerpoint/2010/main" val="43873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err="1"/>
              <a:t>Gittens</a:t>
            </a:r>
            <a:r>
              <a:rPr lang="en-US" dirty="0"/>
              <a:t>, Alex, Aditya </a:t>
            </a:r>
            <a:r>
              <a:rPr lang="en-US" dirty="0" err="1"/>
              <a:t>Devarakonda</a:t>
            </a:r>
            <a:r>
              <a:rPr lang="en-US" dirty="0"/>
              <a:t>, Evan </a:t>
            </a:r>
            <a:r>
              <a:rPr lang="en-US" dirty="0" err="1"/>
              <a:t>Racah</a:t>
            </a:r>
            <a:r>
              <a:rPr lang="en-US" dirty="0"/>
              <a:t>, Michael </a:t>
            </a:r>
            <a:r>
              <a:rPr lang="en-US" dirty="0" err="1"/>
              <a:t>Ringenburg</a:t>
            </a:r>
            <a:r>
              <a:rPr lang="en-US" dirty="0"/>
              <a:t>, Lisa Gerhardt, </a:t>
            </a:r>
            <a:r>
              <a:rPr lang="en-US" dirty="0" err="1"/>
              <a:t>Jey</a:t>
            </a:r>
            <a:r>
              <a:rPr lang="en-US" dirty="0"/>
              <a:t> </a:t>
            </a:r>
            <a:r>
              <a:rPr lang="en-US" dirty="0" err="1"/>
              <a:t>Kottalam</a:t>
            </a:r>
            <a:r>
              <a:rPr lang="en-US" dirty="0"/>
              <a:t>, </a:t>
            </a:r>
            <a:r>
              <a:rPr lang="en-US" dirty="0" err="1"/>
              <a:t>Jialin</a:t>
            </a:r>
            <a:r>
              <a:rPr lang="en-US" dirty="0"/>
              <a:t> Liu et al. "Matrix Factorization at Scale: a Comparison of Scientific Data Analytics in Spark and C+ MPI Using Three Case Studies." </a:t>
            </a:r>
            <a:r>
              <a:rPr lang="en-US" i="1" dirty="0" err="1"/>
              <a:t>arXiv</a:t>
            </a:r>
            <a:r>
              <a:rPr lang="en-US" i="1" dirty="0"/>
              <a:t> preprint arXiv:1607.01335</a:t>
            </a:r>
            <a:r>
              <a:rPr lang="en-US" dirty="0"/>
              <a:t> (2016</a:t>
            </a:r>
            <a:r>
              <a:rPr lang="en-US" dirty="0" smtClean="0"/>
              <a:t>): </a:t>
            </a:r>
            <a:r>
              <a:rPr lang="de-DE" dirty="0">
                <a:hlinkClick r:id="rId2"/>
              </a:rPr>
              <a:t>https://</a:t>
            </a:r>
            <a:r>
              <a:rPr lang="de-DE" dirty="0" smtClean="0">
                <a:hlinkClick r:id="rId2"/>
              </a:rPr>
              <a:t>arxiv.org/pdf/1607.01335</a:t>
            </a:r>
            <a:r>
              <a:rPr lang="de-DE" dirty="0" smtClean="0"/>
              <a:t> </a:t>
            </a:r>
          </a:p>
          <a:p>
            <a:r>
              <a:rPr lang="de-DE" dirty="0" smtClean="0"/>
              <a:t>Spark Docker </a:t>
            </a:r>
            <a:r>
              <a:rPr lang="de-DE" dirty="0" err="1" smtClean="0"/>
              <a:t>image</a:t>
            </a:r>
            <a:r>
              <a:rPr lang="de-DE" dirty="0" smtClean="0"/>
              <a:t> </a:t>
            </a:r>
            <a:r>
              <a:rPr lang="de-DE" dirty="0" err="1" smtClean="0"/>
              <a:t>used</a:t>
            </a:r>
            <a:r>
              <a:rPr lang="de-DE" dirty="0" smtClean="0"/>
              <a:t> in </a:t>
            </a:r>
            <a:r>
              <a:rPr lang="de-DE" dirty="0" err="1" smtClean="0"/>
              <a:t>experiments</a:t>
            </a:r>
            <a:r>
              <a:rPr lang="de-DE" dirty="0" smtClean="0"/>
              <a:t>: </a:t>
            </a:r>
            <a:r>
              <a:rPr lang="de-DE" dirty="0" smtClean="0">
                <a:hlinkClick r:id="rId3"/>
              </a:rPr>
              <a:t>https</a:t>
            </a:r>
            <a:r>
              <a:rPr lang="de-DE" dirty="0">
                <a:hlinkClick r:id="rId3"/>
              </a:rPr>
              <a:t>://</a:t>
            </a:r>
            <a:r>
              <a:rPr lang="de-DE" dirty="0" smtClean="0">
                <a:hlinkClick r:id="rId3"/>
              </a:rPr>
              <a:t>hub.docker.com/r/lgerhardt/spark-1.5.1-openblas/</a:t>
            </a:r>
            <a:r>
              <a:rPr lang="de-DE" dirty="0" smtClean="0"/>
              <a:t> </a:t>
            </a:r>
            <a:endParaRPr lang="en-US" dirty="0" smtClean="0"/>
          </a:p>
          <a:p>
            <a:endParaRPr lang="en-US" dirty="0"/>
          </a:p>
        </p:txBody>
      </p:sp>
    </p:spTree>
    <p:extLst>
      <p:ext uri="{BB962C8B-B14F-4D97-AF65-F5344CB8AC3E}">
        <p14:creationId xmlns:p14="http://schemas.microsoft.com/office/powerpoint/2010/main" val="843244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Paper</a:t>
            </a:r>
            <a:endParaRPr lang="en-US" dirty="0"/>
          </a:p>
        </p:txBody>
      </p:sp>
      <p:sp>
        <p:nvSpPr>
          <p:cNvPr id="3" name="Content Placeholder 2"/>
          <p:cNvSpPr>
            <a:spLocks noGrp="1"/>
          </p:cNvSpPr>
          <p:nvPr>
            <p:ph idx="1"/>
          </p:nvPr>
        </p:nvSpPr>
        <p:spPr/>
        <p:txBody>
          <a:bodyPr/>
          <a:lstStyle/>
          <a:p>
            <a:pPr>
              <a:buFont typeface="+mj-lt"/>
              <a:buAutoNum type="arabicPeriod"/>
            </a:pPr>
            <a:r>
              <a:rPr lang="en-US" dirty="0" smtClean="0"/>
              <a:t>Testing nontrivial linear algebra and matrix factorization algorithms on Spark</a:t>
            </a:r>
            <a:br>
              <a:rPr lang="en-US" dirty="0" smtClean="0"/>
            </a:br>
            <a:endParaRPr lang="en-US" dirty="0" smtClean="0"/>
          </a:p>
          <a:p>
            <a:pPr>
              <a:buFont typeface="+mj-lt"/>
              <a:buAutoNum type="arabicPeriod"/>
            </a:pPr>
            <a:r>
              <a:rPr lang="en-US" dirty="0" smtClean="0"/>
              <a:t>Test on real-world, large-scale scientific data</a:t>
            </a:r>
            <a:br>
              <a:rPr lang="en-US" dirty="0" smtClean="0"/>
            </a:br>
            <a:endParaRPr lang="en-US" dirty="0" smtClean="0"/>
          </a:p>
          <a:p>
            <a:pPr>
              <a:buFont typeface="+mj-lt"/>
              <a:buAutoNum type="arabicPeriod"/>
            </a:pPr>
            <a:r>
              <a:rPr lang="en-US" dirty="0" smtClean="0"/>
              <a:t>Compare performance to C+MPI implementations on “traditional” HPC hardware</a:t>
            </a:r>
            <a:br>
              <a:rPr lang="en-US" dirty="0" smtClean="0"/>
            </a:br>
            <a:endParaRPr lang="en-US" dirty="0" smtClean="0"/>
          </a:p>
          <a:p>
            <a:pPr>
              <a:buFont typeface="+mj-lt"/>
              <a:buAutoNum type="arabicPeriod"/>
            </a:pPr>
            <a:r>
              <a:rPr lang="en-US" dirty="0" smtClean="0"/>
              <a:t>Identify bottlenecks in Spark to better address large-scale scientific data analytics on HPC platforms</a:t>
            </a:r>
            <a:endParaRPr lang="en-US" dirty="0"/>
          </a:p>
        </p:txBody>
      </p:sp>
    </p:spTree>
    <p:extLst>
      <p:ext uri="{BB962C8B-B14F-4D97-AF65-F5344CB8AC3E}">
        <p14:creationId xmlns:p14="http://schemas.microsoft.com/office/powerpoint/2010/main" val="170647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Factorization Overview</a:t>
            </a:r>
            <a:endParaRPr lang="en-US" dirty="0"/>
          </a:p>
        </p:txBody>
      </p:sp>
      <p:sp>
        <p:nvSpPr>
          <p:cNvPr id="3" name="Content Placeholder 2"/>
          <p:cNvSpPr>
            <a:spLocks noGrp="1"/>
          </p:cNvSpPr>
          <p:nvPr>
            <p:ph idx="1"/>
          </p:nvPr>
        </p:nvSpPr>
        <p:spPr>
          <a:xfrm>
            <a:off x="2589212" y="2133600"/>
            <a:ext cx="8915400" cy="2941320"/>
          </a:xfrm>
        </p:spPr>
        <p:txBody>
          <a:bodyPr/>
          <a:lstStyle/>
          <a:p>
            <a:r>
              <a:rPr lang="en-US" dirty="0" smtClean="0"/>
              <a:t>Given: </a:t>
            </a:r>
            <a:r>
              <a:rPr lang="en-US" i="1" dirty="0" smtClean="0"/>
              <a:t>n</a:t>
            </a:r>
            <a:r>
              <a:rPr lang="en-US" dirty="0" smtClean="0"/>
              <a:t>-by-</a:t>
            </a:r>
            <a:r>
              <a:rPr lang="en-US" i="1" dirty="0" smtClean="0"/>
              <a:t>m</a:t>
            </a:r>
            <a:r>
              <a:rPr lang="en-US" dirty="0" smtClean="0"/>
              <a:t> matrix, </a:t>
            </a:r>
            <a:r>
              <a:rPr lang="en-US" i="1" dirty="0" smtClean="0"/>
              <a:t>A</a:t>
            </a:r>
            <a:endParaRPr lang="en-US" dirty="0"/>
          </a:p>
          <a:p>
            <a:r>
              <a:rPr lang="en-US" dirty="0" smtClean="0"/>
              <a:t>Find: low-rank representation of </a:t>
            </a:r>
            <a:r>
              <a:rPr lang="en-US" i="1" dirty="0" smtClean="0"/>
              <a:t>A</a:t>
            </a:r>
          </a:p>
          <a:p>
            <a:pPr lvl="1"/>
            <a:r>
              <a:rPr lang="en-US" dirty="0" smtClean="0"/>
              <a:t>Two (or more) small matrices that, when multiplied, create a good approximation of </a:t>
            </a:r>
            <a:r>
              <a:rPr lang="en-US" i="1" dirty="0" smtClean="0"/>
              <a:t>A</a:t>
            </a:r>
          </a:p>
          <a:p>
            <a:pPr lvl="1"/>
            <a:endParaRPr lang="en-US" i="1" dirty="0"/>
          </a:p>
          <a:p>
            <a:pPr lvl="1"/>
            <a:endParaRPr lang="en-US" i="1" dirty="0" smtClean="0"/>
          </a:p>
          <a:p>
            <a:endParaRPr lang="en-US" i="1" dirty="0"/>
          </a:p>
          <a:p>
            <a:r>
              <a:rPr lang="en-US" dirty="0" smtClean="0"/>
              <a:t>Why?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040" y="3534731"/>
            <a:ext cx="3695700" cy="1155700"/>
          </a:xfrm>
          <a:prstGeom prst="rect">
            <a:avLst/>
          </a:prstGeom>
        </p:spPr>
      </p:pic>
      <p:sp>
        <p:nvSpPr>
          <p:cNvPr id="5" name="Content Placeholder 2"/>
          <p:cNvSpPr txBox="1">
            <a:spLocks/>
          </p:cNvSpPr>
          <p:nvPr/>
        </p:nvSpPr>
        <p:spPr>
          <a:xfrm>
            <a:off x="3107372" y="5074920"/>
            <a:ext cx="8915400" cy="17830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Compression / optimization of memory use</a:t>
            </a:r>
          </a:p>
          <a:p>
            <a:r>
              <a:rPr lang="en-US" dirty="0" smtClean="0"/>
              <a:t>Interpretability</a:t>
            </a:r>
          </a:p>
          <a:p>
            <a:r>
              <a:rPr lang="en-US" dirty="0" smtClean="0"/>
              <a:t>Basic dimensionality reduction technique</a:t>
            </a:r>
          </a:p>
          <a:p>
            <a:r>
              <a:rPr lang="en-US" dirty="0" smtClean="0"/>
              <a:t>Helpful for gaining intuition into extremely large datasets</a:t>
            </a:r>
          </a:p>
        </p:txBody>
      </p:sp>
    </p:spTree>
    <p:extLst>
      <p:ext uri="{BB962C8B-B14F-4D97-AF65-F5344CB8AC3E}">
        <p14:creationId xmlns:p14="http://schemas.microsoft.com/office/powerpoint/2010/main" val="190836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fade">
                                      <p:cBhvr>
                                        <p:cTn id="35" dur="500"/>
                                        <p:tgtEl>
                                          <p:spTgt spid="5">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fade">
                                      <p:cBhvr>
                                        <p:cTn id="40" dur="500"/>
                                        <p:tgtEl>
                                          <p:spTgt spid="5">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3" end="3"/>
                                            </p:txEl>
                                          </p:spTgt>
                                        </p:tgtEl>
                                        <p:attrNameLst>
                                          <p:attrName>style.visibility</p:attrName>
                                        </p:attrNameLst>
                                      </p:cBhvr>
                                      <p:to>
                                        <p:strVal val="visible"/>
                                      </p:to>
                                    </p:set>
                                    <p:animEffect transition="in" filter="fade">
                                      <p:cBhvr>
                                        <p:cTn id="4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factorizations</a:t>
            </a:r>
            <a:endParaRPr lang="en-US" dirty="0"/>
          </a:p>
        </p:txBody>
      </p:sp>
      <p:sp>
        <p:nvSpPr>
          <p:cNvPr id="3" name="Content Placeholder 2"/>
          <p:cNvSpPr>
            <a:spLocks noGrp="1"/>
          </p:cNvSpPr>
          <p:nvPr>
            <p:ph idx="1"/>
          </p:nvPr>
        </p:nvSpPr>
        <p:spPr>
          <a:xfrm>
            <a:off x="2589212" y="2133600"/>
            <a:ext cx="4293824" cy="3777622"/>
          </a:xfrm>
        </p:spPr>
        <p:txBody>
          <a:bodyPr/>
          <a:lstStyle/>
          <a:p>
            <a:r>
              <a:rPr lang="en-US" dirty="0" smtClean="0"/>
              <a:t>Principal Component Analysis (PCA)</a:t>
            </a:r>
          </a:p>
          <a:p>
            <a:r>
              <a:rPr lang="en-US" dirty="0" smtClean="0"/>
              <a:t>Provides best low-rank matrix approximation with respect to any unitarily invariant matrix norm</a:t>
            </a:r>
          </a:p>
          <a:p>
            <a:r>
              <a:rPr lang="en-US" dirty="0" smtClean="0"/>
              <a:t>Direct computation of PCA is </a:t>
            </a:r>
            <a:r>
              <a:rPr lang="en-US" i="1" dirty="0" smtClean="0"/>
              <a:t>O(nm</a:t>
            </a:r>
            <a:r>
              <a:rPr lang="en-US" i="1" baseline="30000" dirty="0" smtClean="0"/>
              <a:t>2</a:t>
            </a:r>
            <a:r>
              <a:rPr lang="en-US" i="1" dirty="0" smtClean="0"/>
              <a:t>)</a:t>
            </a:r>
            <a:r>
              <a:rPr lang="en-US" dirty="0" smtClean="0"/>
              <a:t>, not feasible for large systems</a:t>
            </a:r>
          </a:p>
          <a:p>
            <a:r>
              <a:rPr lang="en-US" dirty="0" smtClean="0"/>
              <a:t>Spark’s </a:t>
            </a:r>
            <a:r>
              <a:rPr lang="en-US" dirty="0" err="1" smtClean="0"/>
              <a:t>MLlib</a:t>
            </a:r>
            <a:r>
              <a:rPr lang="en-US" dirty="0" smtClean="0"/>
              <a:t> provides both SVD and PCA (PCA explicitly computes </a:t>
            </a:r>
            <a:r>
              <a:rPr lang="en-US" i="1" dirty="0" smtClean="0"/>
              <a:t>A</a:t>
            </a:r>
            <a:r>
              <a:rPr lang="en-US" i="1" baseline="30000" dirty="0" smtClean="0"/>
              <a:t>T</a:t>
            </a:r>
            <a:r>
              <a:rPr lang="en-US" i="1" dirty="0" smtClean="0"/>
              <a:t>A</a:t>
            </a:r>
            <a:r>
              <a:rPr lang="en-US" dirty="0" smtClean="0"/>
              <a:t>)</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768" y="1549638"/>
            <a:ext cx="2956560" cy="9393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036" y="2563828"/>
            <a:ext cx="5308964" cy="4294172"/>
          </a:xfrm>
          <a:prstGeom prst="rect">
            <a:avLst/>
          </a:prstGeom>
        </p:spPr>
      </p:pic>
    </p:spTree>
    <p:extLst>
      <p:ext uri="{BB962C8B-B14F-4D97-AF65-F5344CB8AC3E}">
        <p14:creationId xmlns:p14="http://schemas.microsoft.com/office/powerpoint/2010/main" val="18023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factorizations</a:t>
            </a:r>
            <a:endParaRPr lang="en-US" dirty="0"/>
          </a:p>
        </p:txBody>
      </p:sp>
      <p:sp>
        <p:nvSpPr>
          <p:cNvPr id="3" name="Content Placeholder 2"/>
          <p:cNvSpPr>
            <a:spLocks noGrp="1"/>
          </p:cNvSpPr>
          <p:nvPr>
            <p:ph idx="1"/>
          </p:nvPr>
        </p:nvSpPr>
        <p:spPr>
          <a:xfrm>
            <a:off x="2589212" y="2133600"/>
            <a:ext cx="4810197" cy="4389120"/>
          </a:xfrm>
        </p:spPr>
        <p:txBody>
          <a:bodyPr>
            <a:normAutofit/>
          </a:bodyPr>
          <a:lstStyle/>
          <a:p>
            <a:r>
              <a:rPr lang="en-US" dirty="0" smtClean="0"/>
              <a:t>Nonnegative Matrix Factorization (NMF)</a:t>
            </a:r>
          </a:p>
          <a:p>
            <a:r>
              <a:rPr lang="en-US" dirty="0" smtClean="0"/>
              <a:t>PCA may provide optimal low-rank approximation, but some application require both sparseness and interpretability of low-dimensional basis</a:t>
            </a:r>
          </a:p>
          <a:p>
            <a:r>
              <a:rPr lang="en-US" dirty="0" smtClean="0"/>
              <a:t>NMF basis vectors are additive </a:t>
            </a:r>
            <a:r>
              <a:rPr lang="en-US" dirty="0" err="1" smtClean="0"/>
              <a:t>superpositions</a:t>
            </a:r>
            <a:r>
              <a:rPr lang="en-US" dirty="0" smtClean="0"/>
              <a:t> of small number of positive factors</a:t>
            </a:r>
          </a:p>
          <a:p>
            <a:r>
              <a:rPr lang="en-US" dirty="0" smtClean="0"/>
              <a:t>Spark’s </a:t>
            </a:r>
            <a:r>
              <a:rPr lang="en-US" dirty="0" err="1" smtClean="0"/>
              <a:t>MLlib</a:t>
            </a:r>
            <a:r>
              <a:rPr lang="en-US" dirty="0" smtClean="0"/>
              <a:t> provides alternating least-squares based NMF</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0760" y="2304390"/>
            <a:ext cx="2387600" cy="8001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409" y="3503880"/>
            <a:ext cx="4792591" cy="1586280"/>
          </a:xfrm>
          <a:prstGeom prst="rect">
            <a:avLst/>
          </a:prstGeom>
        </p:spPr>
      </p:pic>
    </p:spTree>
    <p:extLst>
      <p:ext uri="{BB962C8B-B14F-4D97-AF65-F5344CB8AC3E}">
        <p14:creationId xmlns:p14="http://schemas.microsoft.com/office/powerpoint/2010/main" val="214068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Matrix factorizations</a:t>
            </a:r>
            <a:endParaRPr lang="en-US" dirty="0"/>
          </a:p>
        </p:txBody>
      </p:sp>
      <p:sp>
        <p:nvSpPr>
          <p:cNvPr id="3" name="Content Placeholder 2"/>
          <p:cNvSpPr>
            <a:spLocks noGrp="1"/>
          </p:cNvSpPr>
          <p:nvPr>
            <p:ph idx="1"/>
          </p:nvPr>
        </p:nvSpPr>
        <p:spPr/>
        <p:txBody>
          <a:bodyPr/>
          <a:lstStyle/>
          <a:p>
            <a:r>
              <a:rPr lang="en-US" dirty="0" smtClean="0"/>
              <a:t>CX factorization (CUR decomposition)</a:t>
            </a:r>
          </a:p>
          <a:p>
            <a:r>
              <a:rPr lang="en-US" dirty="0" smtClean="0"/>
              <a:t>Low-rank approximation expressed in terms of a small number of actual rows or columns, rather than eigenvectors or principal components</a:t>
            </a:r>
          </a:p>
          <a:p>
            <a:r>
              <a:rPr lang="en-US" dirty="0" smtClean="0"/>
              <a:t>Results in most interpretable basis (genetics, astronomy, mass spec imaging)</a:t>
            </a:r>
          </a:p>
          <a:p>
            <a:endParaRPr lang="en-US" dirty="0"/>
          </a:p>
          <a:p>
            <a:r>
              <a:rPr lang="en-US" dirty="0" smtClean="0"/>
              <a:t>Algorithm takes </a:t>
            </a:r>
            <a:r>
              <a:rPr lang="en-US" i="1" dirty="0" smtClean="0"/>
              <a:t>leverage scores</a:t>
            </a:r>
            <a:r>
              <a:rPr lang="en-US" dirty="0" smtClean="0"/>
              <a:t> as input</a:t>
            </a:r>
          </a:p>
          <a:p>
            <a:pPr lvl="1"/>
            <a:r>
              <a:rPr lang="en-US" dirty="0" smtClean="0"/>
              <a:t>Defined in terms of the matrix of top-k right singular vectors, </a:t>
            </a:r>
            <a:r>
              <a:rPr lang="en-US" i="1" dirty="0" err="1" smtClean="0"/>
              <a:t>V</a:t>
            </a:r>
            <a:r>
              <a:rPr lang="en-US" i="1" baseline="-25000" dirty="0" err="1" smtClean="0"/>
              <a:t>k</a:t>
            </a:r>
            <a:endParaRPr lang="en-US" dirty="0" smtClean="0"/>
          </a:p>
          <a:p>
            <a:pPr lvl="1"/>
            <a:r>
              <a:rPr lang="en-US" dirty="0" smtClean="0"/>
              <a:t>CX algorithm uses these scores as a sampling distribution to select </a:t>
            </a:r>
            <a:r>
              <a:rPr lang="en-US" i="1" dirty="0" smtClean="0"/>
              <a:t>k</a:t>
            </a:r>
            <a:r>
              <a:rPr lang="en-US" dirty="0" smtClean="0"/>
              <a:t> columns</a:t>
            </a:r>
          </a:p>
          <a:p>
            <a:r>
              <a:rPr lang="en-US" dirty="0" smtClean="0"/>
              <a:t>Computational cost of CX algorithm is determined by cost of computing </a:t>
            </a:r>
            <a:r>
              <a:rPr lang="en-US" i="1" dirty="0" err="1" smtClean="0"/>
              <a:t>V</a:t>
            </a:r>
            <a:r>
              <a:rPr lang="en-US" i="1" baseline="-25000" dirty="0" err="1" smtClean="0"/>
              <a:t>k</a:t>
            </a:r>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460" y="3704911"/>
            <a:ext cx="3924300" cy="635000"/>
          </a:xfrm>
          <a:prstGeom prst="rect">
            <a:avLst/>
          </a:prstGeom>
        </p:spPr>
      </p:pic>
    </p:spTree>
    <p:extLst>
      <p:ext uri="{BB962C8B-B14F-4D97-AF65-F5344CB8AC3E}">
        <p14:creationId xmlns:p14="http://schemas.microsoft.com/office/powerpoint/2010/main" val="197212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Matrix factorizations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632" y="1402219"/>
            <a:ext cx="9872980" cy="5181322"/>
          </a:xfrm>
          <a:prstGeom prst="rect">
            <a:avLst/>
          </a:prstGeom>
        </p:spPr>
      </p:pic>
    </p:spTree>
    <p:extLst>
      <p:ext uri="{BB962C8B-B14F-4D97-AF65-F5344CB8AC3E}">
        <p14:creationId xmlns:p14="http://schemas.microsoft.com/office/powerpoint/2010/main" val="15325031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a:xfrm>
            <a:off x="2589212" y="2133600"/>
            <a:ext cx="4246486" cy="3777622"/>
          </a:xfrm>
        </p:spPr>
        <p:txBody>
          <a:bodyPr/>
          <a:lstStyle/>
          <a:p>
            <a:r>
              <a:rPr lang="en-US" dirty="0" err="1" smtClean="0"/>
              <a:t>Daya</a:t>
            </a:r>
            <a:r>
              <a:rPr lang="en-US" dirty="0" smtClean="0"/>
              <a:t> Bay Neutrino Experiment</a:t>
            </a:r>
          </a:p>
          <a:p>
            <a:r>
              <a:rPr lang="en-US" dirty="0" smtClean="0"/>
              <a:t>Detects antineutrinos produced by Ling </a:t>
            </a:r>
            <a:r>
              <a:rPr lang="en-US" dirty="0" err="1" smtClean="0"/>
              <a:t>Ao</a:t>
            </a:r>
            <a:r>
              <a:rPr lang="en-US" dirty="0" smtClean="0"/>
              <a:t> and </a:t>
            </a:r>
            <a:r>
              <a:rPr lang="en-US" dirty="0" err="1" smtClean="0"/>
              <a:t>Daya</a:t>
            </a:r>
            <a:r>
              <a:rPr lang="en-US" dirty="0" smtClean="0"/>
              <a:t> Bay nuclear power plants</a:t>
            </a:r>
          </a:p>
          <a:p>
            <a:r>
              <a:rPr lang="en-US" dirty="0" smtClean="0"/>
              <a:t>Uses detections to measure theta-13, a fundamental constant that describes oscillation pattern of neutrinos</a:t>
            </a:r>
          </a:p>
          <a:p>
            <a:r>
              <a:rPr lang="en-US" b="1" dirty="0" smtClean="0"/>
              <a:t>Sparse 1.6TB matrix</a:t>
            </a:r>
            <a:r>
              <a:rPr lang="en-US" b="1" dirty="0"/>
              <a:t> </a:t>
            </a:r>
            <a:r>
              <a:rPr lang="en-US" b="1" dirty="0" smtClean="0"/>
              <a:t>of photomultiplier detections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214" y="2268299"/>
            <a:ext cx="5257222" cy="3508224"/>
          </a:xfrm>
          <a:prstGeom prst="rect">
            <a:avLst/>
          </a:prstGeom>
        </p:spPr>
      </p:pic>
    </p:spTree>
    <p:extLst>
      <p:ext uri="{BB962C8B-B14F-4D97-AF65-F5344CB8AC3E}">
        <p14:creationId xmlns:p14="http://schemas.microsoft.com/office/powerpoint/2010/main" val="199291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449</TotalTime>
  <Words>2840</Words>
  <Application>Microsoft Macintosh PowerPoint</Application>
  <PresentationFormat>Widescreen</PresentationFormat>
  <Paragraphs>272</Paragraphs>
  <Slides>27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Century Gothic</vt:lpstr>
      <vt:lpstr>Wingdings 3</vt:lpstr>
      <vt:lpstr>Arial</vt:lpstr>
      <vt:lpstr>Wisp</vt:lpstr>
      <vt:lpstr>Matrix Factorizations at Scale: A Comparison of Scientific Data Analytics in Spark and C+MPI Using Three Case Studies</vt:lpstr>
      <vt:lpstr>Problem Statement</vt:lpstr>
      <vt:lpstr>Goals of the Paper</vt:lpstr>
      <vt:lpstr>Matrix Factorization Overview</vt:lpstr>
      <vt:lpstr>Matrix factorizations</vt:lpstr>
      <vt:lpstr>Matrix factorizations</vt:lpstr>
      <vt:lpstr>Matrix factorizations</vt:lpstr>
      <vt:lpstr>Matrix factorizations</vt:lpstr>
      <vt:lpstr>Datasets</vt:lpstr>
      <vt:lpstr>Datasets</vt:lpstr>
      <vt:lpstr>Datasets</vt:lpstr>
      <vt:lpstr>Datasets</vt:lpstr>
      <vt:lpstr>Setup</vt:lpstr>
      <vt:lpstr>Setup</vt:lpstr>
      <vt:lpstr>Tuning Parameters</vt:lpstr>
      <vt:lpstr>Spark Overheads</vt:lpstr>
      <vt:lpstr>Results</vt:lpstr>
      <vt:lpstr>Results</vt:lpstr>
      <vt:lpstr>Results</vt:lpstr>
      <vt:lpstr>Results</vt:lpstr>
      <vt:lpstr>Results</vt:lpstr>
      <vt:lpstr>Results</vt:lpstr>
      <vt:lpstr>Spark Scheduling Bottlenecks</vt:lpstr>
      <vt:lpstr>Spark Overheads</vt:lpstr>
      <vt:lpstr>Spark Variability and Stragglers</vt:lpstr>
      <vt:lpstr>Conclusions</vt:lpstr>
      <vt:lpstr>References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Quinn</dc:creator>
  <cp:lastModifiedBy>Shannon Quinn</cp:lastModifiedBy>
  <cp:revision>99</cp:revision>
  <dcterms:created xsi:type="dcterms:W3CDTF">2016-10-11T18:51:23Z</dcterms:created>
  <dcterms:modified xsi:type="dcterms:W3CDTF">2016-10-12T02:20:40Z</dcterms:modified>
</cp:coreProperties>
</file>